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31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&amp; introduction. Eduskon is a modern ERP / education-management platform built for schools, colleges, coaching institutes and universities. Today's walkthrough: the problems institutes face today, how Eduskon solves each one, the core feature set, and why it's worth adopting.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call to action: invite them to a live demo tailored to their institute type, exchange contact details, and offer to set up a free-tier trial account on the spot so they can explore Eduskon themselves before the next conversation.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pain before the pitch. Institutes today juggle spreadsheets, WhatsApp groups and email threads for core academic operations. Admins have no single-pane view across students, teachers and classes. Attendance, grading and reporting are manual, eating staff hours. And because nothing is centralized, leadership has no real-time insight into how the institute is actually performing — problems surface late.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pivot slide. Position Eduskon as the single system of record: one login, every role — admin, teacher, student — each with a purpose-built dashboard. Everything that used to live across five tools now lives in one place.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direct mapping from pain point to Eduskon capability. Fragmented tools become one centralized dashboard covering the whole student/teacher/class lifecycle. Lack of visibility is solved with role-based dashboards — admin, teacher and student each see exactly what they need, live. Manual attendance and grading become automated workflows: attendance tracking plus assignment creation, submission and evaluation.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the mapping. No analytics becomes real-time dashboards and performance reports for leadership. Disorganized learning material becomes a centralized resource hub, organized by subject, chapter and topic. And security worries are addressed head-on: hashed passwords, token-based sessions, and strict role-based access control — this is dependable architecture, not just a good-looking UI.</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feature tour — don't over-explain, just name each module: admissions &amp; full student lifecycle, a dedicated teacher/staff portal, attendance &amp; leave management, assignment creation with evaluation workflows, analytics dashboards, a centralized learning resource hub, and role-based access control underpinning all of it.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Reframe features as outcomes. Staff get hours back that were lost to manual admin work. Leadership gets real-time visibility instead of end-of-term surprises. Students get a better experience with organized resources and transparent grading. Every role gets a dashboard built for them specifically. And underneath all of it: a secure, dependable architecture — hashed passwords, token-based sessions, real engineering.</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Eduskon grows with the institute. Start on the Free tier to get comfortable with the platform, move to Basic or Pro as student and teacher counts grow, and step up to Enterprise for unlimited scale plus advanced capabilities like the online exam system and dedicated onboarding. No long-term contract, no setup fee, cancel or switch anytime.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reflect the kind of feedback we consistently hear across institute types — illustrative of the impact, framed by role rather than a specific name, since every institute's exact results will vary.</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5.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11A3D"/>
        </a:solidFill>
        <a:effectLst/>
      </p:bgPr>
    </p:bg>
    <p:spTree>
      <p:nvGrpSpPr>
        <p:cNvPr id="1" name=""/>
        <p:cNvGrpSpPr/>
        <p:nvPr/>
      </p:nvGrpSpPr>
      <p:grpSpPr>
        <a:xfrm>
          <a:off x="0" y="0"/>
          <a:ext cx="0" cy="0"/>
          <a:chOff x="0" y="0"/>
          <a:chExt cx="0" cy="0"/>
        </a:xfrm>
      </p:grpSpPr>
      <p:sp>
        <p:nvSpPr>
          <p:cNvPr id="2" name="Shape 0"/>
          <p:cNvSpPr/>
          <p:nvPr/>
        </p:nvSpPr>
        <p:spPr>
          <a:xfrm>
            <a:off x="4069080" y="685800"/>
            <a:ext cx="1005840" cy="1005840"/>
          </a:xfrm>
          <a:prstGeom prst="ellipse">
            <a:avLst/>
          </a:prstGeom>
          <a:solidFill>
            <a:srgbClr val="0D9488"/>
          </a:solidFill>
          <a:ln/>
        </p:spPr>
      </p:sp>
      <p:pic>
        <p:nvPicPr>
          <p:cNvPr id="3" name="Image 0" descr="preencoded.png"/>
          <p:cNvPicPr>
            <a:picLocks noChangeAspect="1"/>
          </p:cNvPicPr>
          <p:nvPr/>
        </p:nvPicPr>
        <p:blipFill>
          <a:blip r:embed="rId3"/>
          <a:stretch>
            <a:fillRect/>
          </a:stretch>
        </p:blipFill>
        <p:spPr>
          <a:xfrm>
            <a:off x="4320540" y="937260"/>
            <a:ext cx="502920" cy="502920"/>
          </a:xfrm>
          <a:prstGeom prst="rect">
            <a:avLst/>
          </a:prstGeom>
        </p:spPr>
      </p:pic>
      <p:sp>
        <p:nvSpPr>
          <p:cNvPr id="4" name="Text 1"/>
          <p:cNvSpPr/>
          <p:nvPr/>
        </p:nvSpPr>
        <p:spPr>
          <a:xfrm>
            <a:off x="0" y="1874520"/>
            <a:ext cx="9144000" cy="822960"/>
          </a:xfrm>
          <a:prstGeom prst="rect">
            <a:avLst/>
          </a:prstGeom>
          <a:noFill/>
          <a:ln/>
        </p:spPr>
        <p:txBody>
          <a:bodyPr wrap="square" lIns="0" tIns="0" rIns="0" bIns="0" rtlCol="0" anchor="ctr"/>
          <a:lstStyle/>
          <a:p>
            <a:pPr marL="0" indent="0" algn="ctr">
              <a:buNone/>
            </a:pPr>
            <a:r>
              <a:rPr lang="en-US" sz="5400" b="1" kern="0" spc="300" dirty="0">
                <a:solidFill>
                  <a:srgbClr val="FFFFFF"/>
                </a:solidFill>
                <a:latin typeface="Calibri" pitchFamily="34" charset="0"/>
                <a:ea typeface="Calibri" pitchFamily="34" charset="-122"/>
                <a:cs typeface="Calibri" pitchFamily="34" charset="-120"/>
              </a:rPr>
              <a:t>EDUSKON</a:t>
            </a:r>
            <a:endParaRPr lang="en-US" sz="5400" dirty="0"/>
          </a:p>
        </p:txBody>
      </p:sp>
      <p:sp>
        <p:nvSpPr>
          <p:cNvPr id="5" name="Text 2"/>
          <p:cNvSpPr/>
          <p:nvPr/>
        </p:nvSpPr>
        <p:spPr>
          <a:xfrm>
            <a:off x="914400" y="2697480"/>
            <a:ext cx="7315200" cy="457200"/>
          </a:xfrm>
          <a:prstGeom prst="rect">
            <a:avLst/>
          </a:prstGeom>
          <a:noFill/>
          <a:ln/>
        </p:spPr>
        <p:txBody>
          <a:bodyPr wrap="square" lIns="0" tIns="0" rIns="0" bIns="0" rtlCol="0" anchor="ctr"/>
          <a:lstStyle/>
          <a:p>
            <a:pPr marL="0" indent="0" algn="ctr">
              <a:buNone/>
            </a:pPr>
            <a:r>
              <a:rPr lang="en-US" sz="1700" i="1" dirty="0">
                <a:solidFill>
                  <a:srgbClr val="C7D6F5"/>
                </a:solidFill>
                <a:latin typeface="Calibri" pitchFamily="34" charset="0"/>
                <a:ea typeface="Calibri" pitchFamily="34" charset="-122"/>
                <a:cs typeface="Calibri" pitchFamily="34" charset="-120"/>
              </a:rPr>
              <a:t>Manage Your Entire Education System From One Intelligent Platform</a:t>
            </a:r>
            <a:endParaRPr lang="en-US" sz="1700" dirty="0"/>
          </a:p>
        </p:txBody>
      </p:sp>
      <p:sp>
        <p:nvSpPr>
          <p:cNvPr id="6" name="Shape 3"/>
          <p:cNvSpPr/>
          <p:nvPr/>
        </p:nvSpPr>
        <p:spPr>
          <a:xfrm>
            <a:off x="452628" y="3794760"/>
            <a:ext cx="2624328" cy="502920"/>
          </a:xfrm>
          <a:prstGeom prst="roundRect">
            <a:avLst>
              <a:gd name="adj" fmla="val 50909"/>
            </a:avLst>
          </a:prstGeom>
          <a:solidFill>
            <a:srgbClr val="111A3D"/>
          </a:solidFill>
          <a:ln w="12700">
            <a:solidFill>
              <a:srgbClr val="0D9488"/>
            </a:solidFill>
            <a:prstDash val="solid"/>
          </a:ln>
        </p:spPr>
      </p:sp>
      <p:sp>
        <p:nvSpPr>
          <p:cNvPr id="7" name="Text 4"/>
          <p:cNvSpPr/>
          <p:nvPr/>
        </p:nvSpPr>
        <p:spPr>
          <a:xfrm>
            <a:off x="452628" y="3794760"/>
            <a:ext cx="2624328" cy="502920"/>
          </a:xfrm>
          <a:prstGeom prst="rect">
            <a:avLst/>
          </a:prstGeom>
          <a:noFill/>
          <a:ln/>
        </p:spPr>
        <p:txBody>
          <a:bodyPr wrap="square" lIns="0" tIns="0" rIns="0" bIns="0" rtlCol="0" anchor="ctr"/>
          <a:lstStyle/>
          <a:p>
            <a:pPr marL="0" indent="0" algn="ctr">
              <a:buNone/>
            </a:pPr>
            <a:r>
              <a:rPr lang="en-US" sz="1150" b="1" kern="0" spc="100" dirty="0">
                <a:solidFill>
                  <a:srgbClr val="0D9488"/>
                </a:solidFill>
                <a:latin typeface="Calibri" pitchFamily="34" charset="0"/>
                <a:ea typeface="Calibri" pitchFamily="34" charset="-122"/>
                <a:cs typeface="Calibri" pitchFamily="34" charset="-120"/>
              </a:rPr>
              <a:t>COLLEGES</a:t>
            </a:r>
            <a:endParaRPr lang="en-US" sz="1150" dirty="0"/>
          </a:p>
        </p:txBody>
      </p:sp>
      <p:sp>
        <p:nvSpPr>
          <p:cNvPr id="8" name="Shape 5"/>
          <p:cNvSpPr/>
          <p:nvPr/>
        </p:nvSpPr>
        <p:spPr>
          <a:xfrm>
            <a:off x="3259836" y="3794760"/>
            <a:ext cx="2624328" cy="502920"/>
          </a:xfrm>
          <a:prstGeom prst="roundRect">
            <a:avLst>
              <a:gd name="adj" fmla="val 50909"/>
            </a:avLst>
          </a:prstGeom>
          <a:solidFill>
            <a:srgbClr val="111A3D"/>
          </a:solidFill>
          <a:ln w="12700">
            <a:solidFill>
              <a:srgbClr val="0D9488"/>
            </a:solidFill>
            <a:prstDash val="solid"/>
          </a:ln>
        </p:spPr>
      </p:sp>
      <p:sp>
        <p:nvSpPr>
          <p:cNvPr id="9" name="Text 6"/>
          <p:cNvSpPr/>
          <p:nvPr/>
        </p:nvSpPr>
        <p:spPr>
          <a:xfrm>
            <a:off x="3259836" y="3794760"/>
            <a:ext cx="2624328" cy="502920"/>
          </a:xfrm>
          <a:prstGeom prst="rect">
            <a:avLst/>
          </a:prstGeom>
          <a:noFill/>
          <a:ln/>
        </p:spPr>
        <p:txBody>
          <a:bodyPr wrap="square" lIns="0" tIns="0" rIns="0" bIns="0" rtlCol="0" anchor="ctr"/>
          <a:lstStyle/>
          <a:p>
            <a:pPr marL="0" indent="0" algn="ctr">
              <a:buNone/>
            </a:pPr>
            <a:r>
              <a:rPr lang="en-US" sz="1150" b="1" kern="0" spc="100" dirty="0">
                <a:solidFill>
                  <a:srgbClr val="0D9488"/>
                </a:solidFill>
                <a:latin typeface="Calibri" pitchFamily="34" charset="0"/>
                <a:ea typeface="Calibri" pitchFamily="34" charset="-122"/>
                <a:cs typeface="Calibri" pitchFamily="34" charset="-120"/>
              </a:rPr>
              <a:t>COACHING INSTITUTES</a:t>
            </a:r>
            <a:endParaRPr lang="en-US" sz="1150" dirty="0"/>
          </a:p>
        </p:txBody>
      </p:sp>
      <p:sp>
        <p:nvSpPr>
          <p:cNvPr id="10" name="Shape 7"/>
          <p:cNvSpPr/>
          <p:nvPr/>
        </p:nvSpPr>
        <p:spPr>
          <a:xfrm>
            <a:off x="6067044" y="3794760"/>
            <a:ext cx="2624328" cy="502920"/>
          </a:xfrm>
          <a:prstGeom prst="roundRect">
            <a:avLst>
              <a:gd name="adj" fmla="val 50909"/>
            </a:avLst>
          </a:prstGeom>
          <a:solidFill>
            <a:srgbClr val="111A3D"/>
          </a:solidFill>
          <a:ln w="12700">
            <a:solidFill>
              <a:srgbClr val="0D9488"/>
            </a:solidFill>
            <a:prstDash val="solid"/>
          </a:ln>
        </p:spPr>
      </p:sp>
      <p:sp>
        <p:nvSpPr>
          <p:cNvPr id="11" name="Text 8"/>
          <p:cNvSpPr/>
          <p:nvPr/>
        </p:nvSpPr>
        <p:spPr>
          <a:xfrm>
            <a:off x="6067044" y="3794760"/>
            <a:ext cx="2624328" cy="502920"/>
          </a:xfrm>
          <a:prstGeom prst="rect">
            <a:avLst/>
          </a:prstGeom>
          <a:noFill/>
          <a:ln/>
        </p:spPr>
        <p:txBody>
          <a:bodyPr wrap="square" lIns="0" tIns="0" rIns="0" bIns="0" rtlCol="0" anchor="ctr"/>
          <a:lstStyle/>
          <a:p>
            <a:pPr marL="0" indent="0" algn="ctr">
              <a:buNone/>
            </a:pPr>
            <a:r>
              <a:rPr lang="en-US" sz="1150" b="1" kern="0" spc="100" dirty="0">
                <a:solidFill>
                  <a:srgbClr val="0D9488"/>
                </a:solidFill>
                <a:latin typeface="Calibri" pitchFamily="34" charset="0"/>
                <a:ea typeface="Calibri" pitchFamily="34" charset="-122"/>
                <a:cs typeface="Calibri" pitchFamily="34" charset="-120"/>
              </a:rPr>
              <a:t>UNIVERSITIES</a:t>
            </a:r>
            <a:endParaRPr lang="en-US" sz="115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par>
                          <p:cTn id="40" fill="hold">
                            <p:stCondLst>
                              <p:cond delay="162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8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11A3D"/>
        </a:solidFill>
        <a:effectLst/>
      </p:bgPr>
    </p:bg>
    <p:spTree>
      <p:nvGrpSpPr>
        <p:cNvPr id="1" name=""/>
        <p:cNvGrpSpPr/>
        <p:nvPr/>
      </p:nvGrpSpPr>
      <p:grpSpPr>
        <a:xfrm>
          <a:off x="0" y="0"/>
          <a:ext cx="0" cy="0"/>
          <a:chOff x="0" y="0"/>
          <a:chExt cx="0" cy="0"/>
        </a:xfrm>
      </p:grpSpPr>
      <p:sp>
        <p:nvSpPr>
          <p:cNvPr id="2" name="Shape 0"/>
          <p:cNvSpPr/>
          <p:nvPr/>
        </p:nvSpPr>
        <p:spPr>
          <a:xfrm>
            <a:off x="4069080" y="594360"/>
            <a:ext cx="914400" cy="914400"/>
          </a:xfrm>
          <a:prstGeom prst="ellipse">
            <a:avLst/>
          </a:prstGeom>
          <a:solidFill>
            <a:srgbClr val="0D9488"/>
          </a:solidFill>
          <a:ln/>
        </p:spPr>
      </p:sp>
      <p:pic>
        <p:nvPicPr>
          <p:cNvPr id="3" name="Image 0" descr="preencoded.png"/>
          <p:cNvPicPr>
            <a:picLocks noChangeAspect="1"/>
          </p:cNvPicPr>
          <p:nvPr/>
        </p:nvPicPr>
        <p:blipFill>
          <a:blip r:embed="rId3"/>
          <a:stretch>
            <a:fillRect/>
          </a:stretch>
        </p:blipFill>
        <p:spPr>
          <a:xfrm>
            <a:off x="4297680" y="822960"/>
            <a:ext cx="457200" cy="457200"/>
          </a:xfrm>
          <a:prstGeom prst="rect">
            <a:avLst/>
          </a:prstGeom>
        </p:spPr>
      </p:pic>
      <p:sp>
        <p:nvSpPr>
          <p:cNvPr id="4" name="Text 1"/>
          <p:cNvSpPr/>
          <p:nvPr/>
        </p:nvSpPr>
        <p:spPr>
          <a:xfrm>
            <a:off x="548640" y="1691640"/>
            <a:ext cx="8046720" cy="640080"/>
          </a:xfrm>
          <a:prstGeom prst="rect">
            <a:avLst/>
          </a:prstGeom>
          <a:noFill/>
          <a:ln/>
        </p:spPr>
        <p:txBody>
          <a:bodyPr wrap="square" lIns="0" tIns="0" rIns="0" bIns="0" rtlCol="0" anchor="ctr"/>
          <a:lstStyle/>
          <a:p>
            <a:pPr marL="0" indent="0" algn="ctr">
              <a:buNone/>
            </a:pPr>
            <a:r>
              <a:rPr lang="en-US" sz="3200" b="1" dirty="0">
                <a:solidFill>
                  <a:srgbClr val="FFFFFF"/>
                </a:solidFill>
                <a:latin typeface="Calibri" pitchFamily="34" charset="0"/>
                <a:ea typeface="Calibri" pitchFamily="34" charset="-122"/>
                <a:cs typeface="Calibri" pitchFamily="34" charset="-120"/>
              </a:rPr>
              <a:t>Ready To Modernize Your Institution?</a:t>
            </a:r>
            <a:endParaRPr lang="en-US" sz="3200" dirty="0"/>
          </a:p>
        </p:txBody>
      </p:sp>
      <p:sp>
        <p:nvSpPr>
          <p:cNvPr id="5" name="Text 2"/>
          <p:cNvSpPr/>
          <p:nvPr/>
        </p:nvSpPr>
        <p:spPr>
          <a:xfrm>
            <a:off x="1097280" y="2331720"/>
            <a:ext cx="6949440" cy="411480"/>
          </a:xfrm>
          <a:prstGeom prst="rect">
            <a:avLst/>
          </a:prstGeom>
          <a:noFill/>
          <a:ln/>
        </p:spPr>
        <p:txBody>
          <a:bodyPr wrap="square" lIns="0" tIns="0" rIns="0" bIns="0" rtlCol="0" anchor="ctr"/>
          <a:lstStyle/>
          <a:p>
            <a:pPr marL="0" indent="0" algn="ctr">
              <a:buNone/>
            </a:pPr>
            <a:r>
              <a:rPr lang="en-US" sz="1550" i="1" dirty="0">
                <a:solidFill>
                  <a:srgbClr val="C7D6F5"/>
                </a:solidFill>
                <a:latin typeface="Calibri" pitchFamily="34" charset="0"/>
                <a:ea typeface="Calibri" pitchFamily="34" charset="-122"/>
                <a:cs typeface="Calibri" pitchFamily="34" charset="-120"/>
              </a:rPr>
              <a:t>Let's build your digital campus together.</a:t>
            </a:r>
            <a:endParaRPr lang="en-US" sz="1550" dirty="0"/>
          </a:p>
        </p:txBody>
      </p:sp>
      <p:sp>
        <p:nvSpPr>
          <p:cNvPr id="6" name="Shape 3"/>
          <p:cNvSpPr/>
          <p:nvPr/>
        </p:nvSpPr>
        <p:spPr>
          <a:xfrm>
            <a:off x="3200400" y="3063240"/>
            <a:ext cx="2743200" cy="548640"/>
          </a:xfrm>
          <a:prstGeom prst="roundRect">
            <a:avLst>
              <a:gd name="adj" fmla="val 50000"/>
            </a:avLst>
          </a:prstGeom>
          <a:solidFill>
            <a:srgbClr val="0D9488"/>
          </a:solidFill>
          <a:ln/>
        </p:spPr>
      </p:sp>
      <p:sp>
        <p:nvSpPr>
          <p:cNvPr id="7" name="Text 4"/>
          <p:cNvSpPr/>
          <p:nvPr/>
        </p:nvSpPr>
        <p:spPr>
          <a:xfrm>
            <a:off x="3200400" y="3063240"/>
            <a:ext cx="2286000" cy="548640"/>
          </a:xfrm>
          <a:prstGeom prst="rect">
            <a:avLst/>
          </a:prstGeom>
          <a:noFill/>
          <a:ln/>
        </p:spPr>
        <p:txBody>
          <a:bodyPr wrap="square" lIns="0" tIns="0" rIns="0" bIns="0" rtlCol="0" anchor="ctr"/>
          <a:lstStyle/>
          <a:p>
            <a:pPr marL="0" indent="0" algn="ctr">
              <a:buNone/>
            </a:pPr>
            <a:r>
              <a:rPr lang="en-US" sz="1350" b="1" kern="0" spc="100" dirty="0">
                <a:solidFill>
                  <a:srgbClr val="FFFFFF"/>
                </a:solidFill>
                <a:latin typeface="Calibri" pitchFamily="34" charset="0"/>
                <a:ea typeface="Calibri" pitchFamily="34" charset="-122"/>
                <a:cs typeface="Calibri" pitchFamily="34" charset="-120"/>
              </a:rPr>
              <a:t>BOOK A LIVE DEMO</a:t>
            </a:r>
            <a:endParaRPr lang="en-US" sz="1350" dirty="0"/>
          </a:p>
        </p:txBody>
      </p:sp>
      <p:pic>
        <p:nvPicPr>
          <p:cNvPr id="8" name="Image 1" descr="preencoded.png"/>
          <p:cNvPicPr>
            <a:picLocks noChangeAspect="1"/>
          </p:cNvPicPr>
          <p:nvPr/>
        </p:nvPicPr>
        <p:blipFill>
          <a:blip r:embed="rId4"/>
          <a:stretch>
            <a:fillRect/>
          </a:stretch>
        </p:blipFill>
        <p:spPr>
          <a:xfrm>
            <a:off x="5532120" y="3236976"/>
            <a:ext cx="201168" cy="201168"/>
          </a:xfrm>
          <a:prstGeom prst="rect">
            <a:avLst/>
          </a:prstGeom>
        </p:spPr>
      </p:pic>
      <p:sp>
        <p:nvSpPr>
          <p:cNvPr id="9" name="Text 5"/>
          <p:cNvSpPr/>
          <p:nvPr/>
        </p:nvSpPr>
        <p:spPr>
          <a:xfrm>
            <a:off x="914400" y="4206240"/>
            <a:ext cx="7315200" cy="320040"/>
          </a:xfrm>
          <a:prstGeom prst="rect">
            <a:avLst/>
          </a:prstGeom>
          <a:noFill/>
          <a:ln/>
        </p:spPr>
        <p:txBody>
          <a:bodyPr wrap="square" lIns="0" tIns="0" rIns="0" bIns="0" rtlCol="0" anchor="ctr"/>
          <a:lstStyle/>
          <a:p>
            <a:pPr marL="0" indent="0" algn="ctr">
              <a:buNone/>
            </a:pPr>
            <a:r>
              <a:rPr lang="en-US" sz="1200" dirty="0">
                <a:solidFill>
                  <a:srgbClr val="C7D6F5"/>
                </a:solidFill>
                <a:latin typeface="Calibri" pitchFamily="34" charset="0"/>
                <a:ea typeface="Calibri" pitchFamily="34" charset="-122"/>
                <a:cs typeface="Calibri" pitchFamily="34" charset="-120"/>
              </a:rPr>
              <a:t>www.eduskon.com   •   hello@eduskon.com</a:t>
            </a:r>
            <a:endParaRPr lang="en-US" sz="1200" dirty="0"/>
          </a:p>
        </p:txBody>
      </p:sp>
      <p:sp>
        <p:nvSpPr>
          <p:cNvPr id="10" name="Text 6"/>
          <p:cNvSpPr/>
          <p:nvPr/>
        </p:nvSpPr>
        <p:spPr>
          <a:xfrm>
            <a:off x="0" y="4709160"/>
            <a:ext cx="9144000" cy="320040"/>
          </a:xfrm>
          <a:prstGeom prst="rect">
            <a:avLst/>
          </a:prstGeom>
          <a:noFill/>
          <a:ln/>
        </p:spPr>
        <p:txBody>
          <a:bodyPr wrap="square" lIns="0" tIns="0" rIns="0" bIns="0" rtlCol="0" anchor="ctr"/>
          <a:lstStyle/>
          <a:p>
            <a:pPr marL="0" indent="0" algn="ctr">
              <a:buNone/>
            </a:pPr>
            <a:r>
              <a:rPr lang="en-US" sz="1300" b="1" kern="0" spc="200" dirty="0">
                <a:solidFill>
                  <a:srgbClr val="0D9488"/>
                </a:solidFill>
                <a:latin typeface="Calibri" pitchFamily="34" charset="0"/>
                <a:ea typeface="Calibri" pitchFamily="34" charset="-122"/>
                <a:cs typeface="Calibri" pitchFamily="34" charset="-120"/>
              </a:rPr>
              <a:t>EDUSKON</a:t>
            </a:r>
            <a:endParaRPr lang="en-US" sz="130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320040"/>
          </a:xfrm>
          <a:prstGeom prst="rect">
            <a:avLst/>
          </a:prstGeom>
          <a:noFill/>
          <a:ln/>
        </p:spPr>
        <p:txBody>
          <a:bodyPr wrap="square" lIns="0" tIns="0" rIns="0" bIns="0" rtlCol="0" anchor="ctr"/>
          <a:lstStyle/>
          <a:p>
            <a:pPr marL="0" indent="0">
              <a:buNone/>
            </a:pPr>
            <a:r>
              <a:rPr lang="en-US" sz="1300" b="1" kern="0" spc="200" dirty="0">
                <a:solidFill>
                  <a:srgbClr val="C2410C"/>
                </a:solidFill>
                <a:latin typeface="Calibri" pitchFamily="34" charset="0"/>
                <a:ea typeface="Calibri" pitchFamily="34" charset="-122"/>
                <a:cs typeface="Calibri" pitchFamily="34" charset="-120"/>
              </a:rPr>
              <a:t>PHASE 01 — THE PROBLEM</a:t>
            </a:r>
            <a:endParaRPr lang="en-US" sz="1300" dirty="0"/>
          </a:p>
        </p:txBody>
      </p:sp>
      <p:sp>
        <p:nvSpPr>
          <p:cNvPr id="3" name="Text 1"/>
          <p:cNvSpPr/>
          <p:nvPr/>
        </p:nvSpPr>
        <p:spPr>
          <a:xfrm>
            <a:off x="548640" y="685800"/>
            <a:ext cx="8046720" cy="640080"/>
          </a:xfrm>
          <a:prstGeom prst="rect">
            <a:avLst/>
          </a:prstGeom>
          <a:noFill/>
          <a:ln/>
        </p:spPr>
        <p:txBody>
          <a:bodyPr wrap="square" lIns="0" tIns="0" rIns="0" bIns="0" rtlCol="0" anchor="ctr"/>
          <a:lstStyle/>
          <a:p>
            <a:pPr marL="0" indent="0">
              <a:buNone/>
            </a:pPr>
            <a:r>
              <a:rPr lang="en-US" sz="3800" b="1" dirty="0">
                <a:solidFill>
                  <a:srgbClr val="1E2761"/>
                </a:solidFill>
                <a:latin typeface="Calibri" pitchFamily="34" charset="0"/>
                <a:ea typeface="Calibri" pitchFamily="34" charset="-122"/>
                <a:cs typeface="Calibri" pitchFamily="34" charset="-120"/>
              </a:rPr>
              <a:t>Sound Familiar?</a:t>
            </a:r>
            <a:endParaRPr lang="en-US" sz="3800" dirty="0"/>
          </a:p>
        </p:txBody>
      </p:sp>
      <p:sp>
        <p:nvSpPr>
          <p:cNvPr id="4" name="Text 2"/>
          <p:cNvSpPr/>
          <p:nvPr/>
        </p:nvSpPr>
        <p:spPr>
          <a:xfrm>
            <a:off x="548640" y="1298448"/>
            <a:ext cx="8046720" cy="365760"/>
          </a:xfrm>
          <a:prstGeom prst="rect">
            <a:avLst/>
          </a:prstGeom>
          <a:noFill/>
          <a:ln/>
        </p:spPr>
        <p:txBody>
          <a:bodyPr wrap="square" lIns="0" tIns="0" rIns="0" bIns="0" rtlCol="0" anchor="ctr"/>
          <a:lstStyle/>
          <a:p>
            <a:pPr marL="0" indent="0">
              <a:buNone/>
            </a:pPr>
            <a:r>
              <a:rPr lang="en-US" sz="1500" dirty="0">
                <a:solidFill>
                  <a:srgbClr val="64748B"/>
                </a:solidFill>
                <a:latin typeface="Calibri" pitchFamily="34" charset="0"/>
                <a:ea typeface="Calibri" pitchFamily="34" charset="-122"/>
                <a:cs typeface="Calibri" pitchFamily="34" charset="-120"/>
              </a:rPr>
              <a:t>The daily reality inside most institutes today</a:t>
            </a:r>
            <a:endParaRPr lang="en-US" sz="1500" dirty="0"/>
          </a:p>
        </p:txBody>
      </p:sp>
      <p:sp>
        <p:nvSpPr>
          <p:cNvPr id="5" name="Shape 3"/>
          <p:cNvSpPr/>
          <p:nvPr/>
        </p:nvSpPr>
        <p:spPr>
          <a:xfrm>
            <a:off x="548640" y="1828800"/>
            <a:ext cx="3931920" cy="1417320"/>
          </a:xfrm>
          <a:prstGeom prst="roundRect">
            <a:avLst>
              <a:gd name="adj" fmla="val 5161"/>
            </a:avLst>
          </a:prstGeom>
          <a:solidFill>
            <a:srgbClr val="FFFFFF"/>
          </a:solidFill>
          <a:ln/>
          <a:effectLst>
            <a:outerShdw blurRad="101600" dist="25400" dir="5400000" algn="bl" rotWithShape="0">
              <a:srgbClr val="000000">
                <a:alpha val="10000"/>
              </a:srgbClr>
            </a:outerShdw>
          </a:effectLst>
        </p:spPr>
      </p:sp>
      <p:sp>
        <p:nvSpPr>
          <p:cNvPr id="6" name="Shape 4"/>
          <p:cNvSpPr/>
          <p:nvPr/>
        </p:nvSpPr>
        <p:spPr>
          <a:xfrm>
            <a:off x="777240" y="2057400"/>
            <a:ext cx="621792" cy="621792"/>
          </a:xfrm>
          <a:prstGeom prst="ellipse">
            <a:avLst/>
          </a:prstGeom>
          <a:solidFill>
            <a:srgbClr val="FDEDE4"/>
          </a:solidFill>
          <a:ln/>
        </p:spPr>
      </p:sp>
      <p:pic>
        <p:nvPicPr>
          <p:cNvPr id="7" name="Image 0" descr="preencoded.png"/>
          <p:cNvPicPr>
            <a:picLocks noChangeAspect="1"/>
          </p:cNvPicPr>
          <p:nvPr/>
        </p:nvPicPr>
        <p:blipFill>
          <a:blip r:embed="rId3"/>
          <a:stretch>
            <a:fillRect/>
          </a:stretch>
        </p:blipFill>
        <p:spPr>
          <a:xfrm>
            <a:off x="932688" y="2212848"/>
            <a:ext cx="310896" cy="310896"/>
          </a:xfrm>
          <a:prstGeom prst="rect">
            <a:avLst/>
          </a:prstGeom>
        </p:spPr>
      </p:pic>
      <p:sp>
        <p:nvSpPr>
          <p:cNvPr id="8" name="Text 5"/>
          <p:cNvSpPr/>
          <p:nvPr/>
        </p:nvSpPr>
        <p:spPr>
          <a:xfrm>
            <a:off x="1554480" y="2029968"/>
            <a:ext cx="2743200" cy="365760"/>
          </a:xfrm>
          <a:prstGeom prst="rect">
            <a:avLst/>
          </a:prstGeom>
          <a:noFill/>
          <a:ln/>
        </p:spPr>
        <p:txBody>
          <a:bodyPr wrap="square" lIns="0" tIns="0" rIns="0" bIns="0"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Fragmented Tools</a:t>
            </a:r>
            <a:endParaRPr lang="en-US" sz="1600" dirty="0"/>
          </a:p>
        </p:txBody>
      </p:sp>
      <p:sp>
        <p:nvSpPr>
          <p:cNvPr id="9" name="Text 6"/>
          <p:cNvSpPr/>
          <p:nvPr/>
        </p:nvSpPr>
        <p:spPr>
          <a:xfrm>
            <a:off x="1554480" y="2395728"/>
            <a:ext cx="2743200" cy="685800"/>
          </a:xfrm>
          <a:prstGeom prst="rect">
            <a:avLst/>
          </a:prstGeom>
          <a:noFill/>
          <a:ln/>
        </p:spPr>
        <p:txBody>
          <a:bodyPr wrap="square" lIns="0" tIns="0" rIns="0" bIns="0" rtlCol="0" anchor="t"/>
          <a:lstStyle/>
          <a:p>
            <a:pPr marL="0" indent="0">
              <a:buNone/>
            </a:pPr>
            <a:r>
              <a:rPr lang="en-US" sz="1250" dirty="0">
                <a:solidFill>
                  <a:srgbClr val="64748B"/>
                </a:solidFill>
                <a:latin typeface="Calibri" pitchFamily="34" charset="0"/>
                <a:ea typeface="Calibri" pitchFamily="34" charset="-122"/>
                <a:cs typeface="Calibri" pitchFamily="34" charset="-120"/>
              </a:rPr>
              <a:t>Spreadsheets, WhatsApp &amp; email running academics</a:t>
            </a:r>
            <a:endParaRPr lang="en-US" sz="1250" dirty="0"/>
          </a:p>
        </p:txBody>
      </p:sp>
      <p:sp>
        <p:nvSpPr>
          <p:cNvPr id="10" name="Shape 7"/>
          <p:cNvSpPr/>
          <p:nvPr/>
        </p:nvSpPr>
        <p:spPr>
          <a:xfrm>
            <a:off x="4709160" y="1828800"/>
            <a:ext cx="3931920" cy="1417320"/>
          </a:xfrm>
          <a:prstGeom prst="roundRect">
            <a:avLst>
              <a:gd name="adj" fmla="val 5161"/>
            </a:avLst>
          </a:prstGeom>
          <a:solidFill>
            <a:srgbClr val="FFFFFF"/>
          </a:solidFill>
          <a:ln/>
          <a:effectLst>
            <a:outerShdw blurRad="101600" dist="25400" dir="5400000" algn="bl" rotWithShape="0">
              <a:srgbClr val="000000">
                <a:alpha val="10000"/>
              </a:srgbClr>
            </a:outerShdw>
          </a:effectLst>
        </p:spPr>
      </p:sp>
      <p:sp>
        <p:nvSpPr>
          <p:cNvPr id="11" name="Shape 8"/>
          <p:cNvSpPr/>
          <p:nvPr/>
        </p:nvSpPr>
        <p:spPr>
          <a:xfrm>
            <a:off x="4937760" y="2057400"/>
            <a:ext cx="621792" cy="621792"/>
          </a:xfrm>
          <a:prstGeom prst="ellipse">
            <a:avLst/>
          </a:prstGeom>
          <a:solidFill>
            <a:srgbClr val="FDEDE4"/>
          </a:solidFill>
          <a:ln/>
        </p:spPr>
      </p:sp>
      <p:pic>
        <p:nvPicPr>
          <p:cNvPr id="12" name="Image 1" descr="preencoded.png"/>
          <p:cNvPicPr>
            <a:picLocks noChangeAspect="1"/>
          </p:cNvPicPr>
          <p:nvPr/>
        </p:nvPicPr>
        <p:blipFill>
          <a:blip r:embed="rId4"/>
          <a:stretch>
            <a:fillRect/>
          </a:stretch>
        </p:blipFill>
        <p:spPr>
          <a:xfrm>
            <a:off x="5093208" y="2212848"/>
            <a:ext cx="310896" cy="310896"/>
          </a:xfrm>
          <a:prstGeom prst="rect">
            <a:avLst/>
          </a:prstGeom>
        </p:spPr>
      </p:pic>
      <p:sp>
        <p:nvSpPr>
          <p:cNvPr id="13" name="Text 9"/>
          <p:cNvSpPr/>
          <p:nvPr/>
        </p:nvSpPr>
        <p:spPr>
          <a:xfrm>
            <a:off x="5715000" y="2029968"/>
            <a:ext cx="2743200" cy="365760"/>
          </a:xfrm>
          <a:prstGeom prst="rect">
            <a:avLst/>
          </a:prstGeom>
          <a:noFill/>
          <a:ln/>
        </p:spPr>
        <p:txBody>
          <a:bodyPr wrap="square" lIns="0" tIns="0" rIns="0" bIns="0"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No Unified Visibility</a:t>
            </a:r>
            <a:endParaRPr lang="en-US" sz="1600" dirty="0"/>
          </a:p>
        </p:txBody>
      </p:sp>
      <p:sp>
        <p:nvSpPr>
          <p:cNvPr id="14" name="Text 10"/>
          <p:cNvSpPr/>
          <p:nvPr/>
        </p:nvSpPr>
        <p:spPr>
          <a:xfrm>
            <a:off x="5715000" y="2395728"/>
            <a:ext cx="2743200" cy="685800"/>
          </a:xfrm>
          <a:prstGeom prst="rect">
            <a:avLst/>
          </a:prstGeom>
          <a:noFill/>
          <a:ln/>
        </p:spPr>
        <p:txBody>
          <a:bodyPr wrap="square" lIns="0" tIns="0" rIns="0" bIns="0" rtlCol="0" anchor="t"/>
          <a:lstStyle/>
          <a:p>
            <a:pPr marL="0" indent="0">
              <a:buNone/>
            </a:pPr>
            <a:r>
              <a:rPr lang="en-US" sz="1250" dirty="0">
                <a:solidFill>
                  <a:srgbClr val="64748B"/>
                </a:solidFill>
                <a:latin typeface="Calibri" pitchFamily="34" charset="0"/>
                <a:ea typeface="Calibri" pitchFamily="34" charset="-122"/>
                <a:cs typeface="Calibri" pitchFamily="34" charset="-120"/>
              </a:rPr>
              <a:t>Admins can't see students, teachers &amp; classes in one place</a:t>
            </a:r>
            <a:endParaRPr lang="en-US" sz="1250" dirty="0"/>
          </a:p>
        </p:txBody>
      </p:sp>
      <p:sp>
        <p:nvSpPr>
          <p:cNvPr id="15" name="Shape 11"/>
          <p:cNvSpPr/>
          <p:nvPr/>
        </p:nvSpPr>
        <p:spPr>
          <a:xfrm>
            <a:off x="548640" y="3474720"/>
            <a:ext cx="3931920" cy="1417320"/>
          </a:xfrm>
          <a:prstGeom prst="roundRect">
            <a:avLst>
              <a:gd name="adj" fmla="val 5161"/>
            </a:avLst>
          </a:prstGeom>
          <a:solidFill>
            <a:srgbClr val="FFFFFF"/>
          </a:solidFill>
          <a:ln/>
          <a:effectLst>
            <a:outerShdw blurRad="101600" dist="25400" dir="5400000" algn="bl" rotWithShape="0">
              <a:srgbClr val="000000">
                <a:alpha val="10000"/>
              </a:srgbClr>
            </a:outerShdw>
          </a:effectLst>
        </p:spPr>
      </p:sp>
      <p:sp>
        <p:nvSpPr>
          <p:cNvPr id="16" name="Shape 12"/>
          <p:cNvSpPr/>
          <p:nvPr/>
        </p:nvSpPr>
        <p:spPr>
          <a:xfrm>
            <a:off x="777240" y="3703320"/>
            <a:ext cx="621792" cy="621792"/>
          </a:xfrm>
          <a:prstGeom prst="ellipse">
            <a:avLst/>
          </a:prstGeom>
          <a:solidFill>
            <a:srgbClr val="FDEDE4"/>
          </a:solidFill>
          <a:ln/>
        </p:spPr>
      </p:sp>
      <p:pic>
        <p:nvPicPr>
          <p:cNvPr id="17" name="Image 2" descr="preencoded.png"/>
          <p:cNvPicPr>
            <a:picLocks noChangeAspect="1"/>
          </p:cNvPicPr>
          <p:nvPr/>
        </p:nvPicPr>
        <p:blipFill>
          <a:blip r:embed="rId5"/>
          <a:stretch>
            <a:fillRect/>
          </a:stretch>
        </p:blipFill>
        <p:spPr>
          <a:xfrm>
            <a:off x="932688" y="3858768"/>
            <a:ext cx="310896" cy="310896"/>
          </a:xfrm>
          <a:prstGeom prst="rect">
            <a:avLst/>
          </a:prstGeom>
        </p:spPr>
      </p:pic>
      <p:sp>
        <p:nvSpPr>
          <p:cNvPr id="18" name="Text 13"/>
          <p:cNvSpPr/>
          <p:nvPr/>
        </p:nvSpPr>
        <p:spPr>
          <a:xfrm>
            <a:off x="1554480" y="3675888"/>
            <a:ext cx="2743200" cy="365760"/>
          </a:xfrm>
          <a:prstGeom prst="rect">
            <a:avLst/>
          </a:prstGeom>
          <a:noFill/>
          <a:ln/>
        </p:spPr>
        <p:txBody>
          <a:bodyPr wrap="square" lIns="0" tIns="0" rIns="0" bIns="0"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Manual, Repetitive Work</a:t>
            </a:r>
            <a:endParaRPr lang="en-US" sz="1600" dirty="0"/>
          </a:p>
        </p:txBody>
      </p:sp>
      <p:sp>
        <p:nvSpPr>
          <p:cNvPr id="19" name="Text 14"/>
          <p:cNvSpPr/>
          <p:nvPr/>
        </p:nvSpPr>
        <p:spPr>
          <a:xfrm>
            <a:off x="1554480" y="4041648"/>
            <a:ext cx="2743200" cy="685800"/>
          </a:xfrm>
          <a:prstGeom prst="rect">
            <a:avLst/>
          </a:prstGeom>
          <a:noFill/>
          <a:ln/>
        </p:spPr>
        <p:txBody>
          <a:bodyPr wrap="square" lIns="0" tIns="0" rIns="0" bIns="0" rtlCol="0" anchor="t"/>
          <a:lstStyle/>
          <a:p>
            <a:pPr marL="0" indent="0">
              <a:buNone/>
            </a:pPr>
            <a:r>
              <a:rPr lang="en-US" sz="1250" dirty="0">
                <a:solidFill>
                  <a:srgbClr val="64748B"/>
                </a:solidFill>
                <a:latin typeface="Calibri" pitchFamily="34" charset="0"/>
                <a:ea typeface="Calibri" pitchFamily="34" charset="-122"/>
                <a:cs typeface="Calibri" pitchFamily="34" charset="-120"/>
              </a:rPr>
              <a:t>Attendance, grading &amp; reports all done by hand</a:t>
            </a:r>
            <a:endParaRPr lang="en-US" sz="1250" dirty="0"/>
          </a:p>
        </p:txBody>
      </p:sp>
      <p:sp>
        <p:nvSpPr>
          <p:cNvPr id="20" name="Shape 15"/>
          <p:cNvSpPr/>
          <p:nvPr/>
        </p:nvSpPr>
        <p:spPr>
          <a:xfrm>
            <a:off x="4709160" y="3474720"/>
            <a:ext cx="3931920" cy="1417320"/>
          </a:xfrm>
          <a:prstGeom prst="roundRect">
            <a:avLst>
              <a:gd name="adj" fmla="val 5161"/>
            </a:avLst>
          </a:prstGeom>
          <a:solidFill>
            <a:srgbClr val="FFFFFF"/>
          </a:solidFill>
          <a:ln/>
          <a:effectLst>
            <a:outerShdw blurRad="101600" dist="25400" dir="5400000" algn="bl" rotWithShape="0">
              <a:srgbClr val="000000">
                <a:alpha val="10000"/>
              </a:srgbClr>
            </a:outerShdw>
          </a:effectLst>
        </p:spPr>
      </p:sp>
      <p:sp>
        <p:nvSpPr>
          <p:cNvPr id="21" name="Shape 16"/>
          <p:cNvSpPr/>
          <p:nvPr/>
        </p:nvSpPr>
        <p:spPr>
          <a:xfrm>
            <a:off x="4937760" y="3703320"/>
            <a:ext cx="621792" cy="621792"/>
          </a:xfrm>
          <a:prstGeom prst="ellipse">
            <a:avLst/>
          </a:prstGeom>
          <a:solidFill>
            <a:srgbClr val="FDEDE4"/>
          </a:solidFill>
          <a:ln/>
        </p:spPr>
      </p:sp>
      <p:pic>
        <p:nvPicPr>
          <p:cNvPr id="22" name="Image 3" descr="preencoded.png"/>
          <p:cNvPicPr>
            <a:picLocks noChangeAspect="1"/>
          </p:cNvPicPr>
          <p:nvPr/>
        </p:nvPicPr>
        <p:blipFill>
          <a:blip r:embed="rId6"/>
          <a:stretch>
            <a:fillRect/>
          </a:stretch>
        </p:blipFill>
        <p:spPr>
          <a:xfrm>
            <a:off x="5093208" y="3858768"/>
            <a:ext cx="310896" cy="310896"/>
          </a:xfrm>
          <a:prstGeom prst="rect">
            <a:avLst/>
          </a:prstGeom>
        </p:spPr>
      </p:pic>
      <p:sp>
        <p:nvSpPr>
          <p:cNvPr id="23" name="Text 17"/>
          <p:cNvSpPr/>
          <p:nvPr/>
        </p:nvSpPr>
        <p:spPr>
          <a:xfrm>
            <a:off x="5715000" y="3675888"/>
            <a:ext cx="2743200" cy="365760"/>
          </a:xfrm>
          <a:prstGeom prst="rect">
            <a:avLst/>
          </a:prstGeom>
          <a:noFill/>
          <a:ln/>
        </p:spPr>
        <p:txBody>
          <a:bodyPr wrap="square" lIns="0" tIns="0" rIns="0" bIns="0"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Zero Real-Time Insight</a:t>
            </a:r>
            <a:endParaRPr lang="en-US" sz="1600" dirty="0"/>
          </a:p>
        </p:txBody>
      </p:sp>
      <p:sp>
        <p:nvSpPr>
          <p:cNvPr id="24" name="Text 18"/>
          <p:cNvSpPr/>
          <p:nvPr/>
        </p:nvSpPr>
        <p:spPr>
          <a:xfrm>
            <a:off x="5715000" y="4041648"/>
            <a:ext cx="2743200" cy="685800"/>
          </a:xfrm>
          <a:prstGeom prst="rect">
            <a:avLst/>
          </a:prstGeom>
          <a:noFill/>
          <a:ln/>
        </p:spPr>
        <p:txBody>
          <a:bodyPr wrap="square" lIns="0" tIns="0" rIns="0" bIns="0" rtlCol="0" anchor="t"/>
          <a:lstStyle/>
          <a:p>
            <a:pPr marL="0" indent="0">
              <a:buNone/>
            </a:pPr>
            <a:r>
              <a:rPr lang="en-US" sz="1250" dirty="0">
                <a:solidFill>
                  <a:srgbClr val="64748B"/>
                </a:solidFill>
                <a:latin typeface="Calibri" pitchFamily="34" charset="0"/>
                <a:ea typeface="Calibri" pitchFamily="34" charset="-122"/>
                <a:cs typeface="Calibri" pitchFamily="34" charset="-120"/>
              </a:rPr>
              <a:t>No live view of performance until it's too late</a:t>
            </a:r>
            <a:endParaRPr lang="en-US" sz="1250" dirty="0"/>
          </a:p>
        </p:txBody>
      </p:sp>
      <p:sp>
        <p:nvSpPr>
          <p:cNvPr id="25" name="Text 19"/>
          <p:cNvSpPr/>
          <p:nvPr/>
        </p:nvSpPr>
        <p:spPr>
          <a:xfrm>
            <a:off x="8549640" y="4828032"/>
            <a:ext cx="457200" cy="274320"/>
          </a:xfrm>
          <a:prstGeom prst="rect">
            <a:avLst/>
          </a:prstGeom>
          <a:noFill/>
          <a:ln/>
        </p:spPr>
        <p:txBody>
          <a:bodyPr wrap="square" lIns="0" tIns="0" rIns="0" bIns="0" rtlCol="0" anchor="ctr"/>
          <a:lstStyle/>
          <a:p>
            <a:pPr marL="0" indent="0" algn="r">
              <a:buNone/>
            </a:pPr>
            <a:r>
              <a:rPr lang="en-US" sz="1000" dirty="0">
                <a:solidFill>
                  <a:srgbClr val="64748B"/>
                </a:solidFill>
                <a:latin typeface="Calibri" pitchFamily="34" charset="0"/>
                <a:ea typeface="Calibri" pitchFamily="34" charset="-122"/>
                <a:cs typeface="Calibri" pitchFamily="34" charset="-120"/>
              </a:rPr>
              <a:t>02</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par>
                          <p:cTn id="40" fill="hold">
                            <p:stCondLst>
                              <p:cond delay="1620"/>
                            </p:stCondLst>
                            <p:childTnLst>
                              <p:par>
                                <p:cTn id="41" presetID="10"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80"/>
                                        <p:tgtEl>
                                          <p:spTgt spid="11"/>
                                        </p:tgtEl>
                                      </p:cBhvr>
                                    </p:animEffect>
                                  </p:childTnLst>
                                </p:cTn>
                              </p:par>
                            </p:childTnLst>
                          </p:cTn>
                        </p:par>
                        <p:par>
                          <p:cTn id="44" fill="hold">
                            <p:stCondLst>
                              <p:cond delay="1800"/>
                            </p:stCondLst>
                            <p:childTnLst>
                              <p:par>
                                <p:cTn id="45" presetID="10" presetClass="entr" presetSubtype="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80"/>
                                        <p:tgtEl>
                                          <p:spTgt spid="12"/>
                                        </p:tgtEl>
                                      </p:cBhvr>
                                    </p:animEffect>
                                  </p:childTnLst>
                                </p:cTn>
                              </p:par>
                            </p:childTnLst>
                          </p:cTn>
                        </p:par>
                        <p:par>
                          <p:cTn id="48" fill="hold">
                            <p:stCondLst>
                              <p:cond delay="198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80"/>
                                        <p:tgtEl>
                                          <p:spTgt spid="13"/>
                                        </p:tgtEl>
                                      </p:cBhvr>
                                    </p:animEffect>
                                  </p:childTnLst>
                                </p:cTn>
                              </p:par>
                            </p:childTnLst>
                          </p:cTn>
                        </p:par>
                        <p:par>
                          <p:cTn id="52" fill="hold">
                            <p:stCondLst>
                              <p:cond delay="2160"/>
                            </p:stCondLst>
                            <p:childTnLst>
                              <p:par>
                                <p:cTn id="53" presetID="10" presetClass="entr" presetSubtype="0"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80"/>
                                        <p:tgtEl>
                                          <p:spTgt spid="14"/>
                                        </p:tgtEl>
                                      </p:cBhvr>
                                    </p:animEffect>
                                  </p:childTnLst>
                                </p:cTn>
                              </p:par>
                            </p:childTnLst>
                          </p:cTn>
                        </p:par>
                        <p:par>
                          <p:cTn id="56" fill="hold">
                            <p:stCondLst>
                              <p:cond delay="2340"/>
                            </p:stCondLst>
                            <p:childTnLst>
                              <p:par>
                                <p:cTn id="57" presetID="10"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80"/>
                                        <p:tgtEl>
                                          <p:spTgt spid="15"/>
                                        </p:tgtEl>
                                      </p:cBhvr>
                                    </p:animEffect>
                                  </p:childTnLst>
                                </p:cTn>
                              </p:par>
                            </p:childTnLst>
                          </p:cTn>
                        </p:par>
                        <p:par>
                          <p:cTn id="60" fill="hold">
                            <p:stCondLst>
                              <p:cond delay="2520"/>
                            </p:stCondLst>
                            <p:childTnLst>
                              <p:par>
                                <p:cTn id="61" presetID="10" presetClass="entr" presetSubtype="0" fill="hold"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80"/>
                                        <p:tgtEl>
                                          <p:spTgt spid="16"/>
                                        </p:tgtEl>
                                      </p:cBhvr>
                                    </p:animEffect>
                                  </p:childTnLst>
                                </p:cTn>
                              </p:par>
                            </p:childTnLst>
                          </p:cTn>
                        </p:par>
                        <p:par>
                          <p:cTn id="64" fill="hold">
                            <p:stCondLst>
                              <p:cond delay="2700"/>
                            </p:stCondLst>
                            <p:childTnLst>
                              <p:par>
                                <p:cTn id="65" presetID="10" presetClass="entr" presetSubtype="0"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180"/>
                                        <p:tgtEl>
                                          <p:spTgt spid="17"/>
                                        </p:tgtEl>
                                      </p:cBhvr>
                                    </p:animEffect>
                                  </p:childTnLst>
                                </p:cTn>
                              </p:par>
                            </p:childTnLst>
                          </p:cTn>
                        </p:par>
                        <p:par>
                          <p:cTn id="68" fill="hold">
                            <p:stCondLst>
                              <p:cond delay="2880"/>
                            </p:stCondLst>
                            <p:childTnLst>
                              <p:par>
                                <p:cTn id="69" presetID="10" presetClass="entr" presetSubtype="0" fill="hold" grpId="0" nodeType="after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180"/>
                                        <p:tgtEl>
                                          <p:spTgt spid="18"/>
                                        </p:tgtEl>
                                      </p:cBhvr>
                                    </p:animEffect>
                                  </p:childTnLst>
                                </p:cTn>
                              </p:par>
                            </p:childTnLst>
                          </p:cTn>
                        </p:par>
                        <p:par>
                          <p:cTn id="72" fill="hold">
                            <p:stCondLst>
                              <p:cond delay="3060"/>
                            </p:stCondLst>
                            <p:childTnLst>
                              <p:par>
                                <p:cTn id="73" presetID="10" presetClass="entr" presetSubtype="0" fill="hold" grpId="0"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180"/>
                                        <p:tgtEl>
                                          <p:spTgt spid="19"/>
                                        </p:tgtEl>
                                      </p:cBhvr>
                                    </p:animEffect>
                                  </p:childTnLst>
                                </p:cTn>
                              </p:par>
                            </p:childTnLst>
                          </p:cTn>
                        </p:par>
                        <p:par>
                          <p:cTn id="76" fill="hold">
                            <p:stCondLst>
                              <p:cond delay="3240"/>
                            </p:stCondLst>
                            <p:childTnLst>
                              <p:par>
                                <p:cTn id="77" presetID="10" presetClass="entr" presetSubtype="0" fill="hold"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80"/>
                                        <p:tgtEl>
                                          <p:spTgt spid="20"/>
                                        </p:tgtEl>
                                      </p:cBhvr>
                                    </p:animEffect>
                                  </p:childTnLst>
                                </p:cTn>
                              </p:par>
                            </p:childTnLst>
                          </p:cTn>
                        </p:par>
                        <p:par>
                          <p:cTn id="80" fill="hold">
                            <p:stCondLst>
                              <p:cond delay="3420"/>
                            </p:stCondLst>
                            <p:childTnLst>
                              <p:par>
                                <p:cTn id="81" presetID="10" presetClass="entr" presetSubtype="0" fill="hold"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180"/>
                                        <p:tgtEl>
                                          <p:spTgt spid="21"/>
                                        </p:tgtEl>
                                      </p:cBhvr>
                                    </p:animEffect>
                                  </p:childTnLst>
                                </p:cTn>
                              </p:par>
                            </p:childTnLst>
                          </p:cTn>
                        </p:par>
                        <p:par>
                          <p:cTn id="84" fill="hold">
                            <p:stCondLst>
                              <p:cond delay="3600"/>
                            </p:stCondLst>
                            <p:childTnLst>
                              <p:par>
                                <p:cTn id="85" presetID="10" presetClass="entr" presetSubtype="0" fill="hold" nodeType="after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180"/>
                                        <p:tgtEl>
                                          <p:spTgt spid="22"/>
                                        </p:tgtEl>
                                      </p:cBhvr>
                                    </p:animEffect>
                                  </p:childTnLst>
                                </p:cTn>
                              </p:par>
                            </p:childTnLst>
                          </p:cTn>
                        </p:par>
                        <p:par>
                          <p:cTn id="88" fill="hold">
                            <p:stCondLst>
                              <p:cond delay="3780"/>
                            </p:stCondLst>
                            <p:childTnLst>
                              <p:par>
                                <p:cTn id="89" presetID="10" presetClass="entr" presetSubtype="0" fill="hold" grpId="0" nodeType="after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180"/>
                                        <p:tgtEl>
                                          <p:spTgt spid="23"/>
                                        </p:tgtEl>
                                      </p:cBhvr>
                                    </p:animEffect>
                                  </p:childTnLst>
                                </p:cTn>
                              </p:par>
                            </p:childTnLst>
                          </p:cTn>
                        </p:par>
                        <p:par>
                          <p:cTn id="92" fill="hold">
                            <p:stCondLst>
                              <p:cond delay="3960"/>
                            </p:stCondLst>
                            <p:childTnLst>
                              <p:par>
                                <p:cTn id="93" presetID="10" presetClass="entr" presetSubtype="0" fill="hold" grpId="0" nodeType="after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180"/>
                                        <p:tgtEl>
                                          <p:spTgt spid="24"/>
                                        </p:tgtEl>
                                      </p:cBhvr>
                                    </p:animEffect>
                                  </p:childTnLst>
                                </p:cTn>
                              </p:par>
                            </p:childTnLst>
                          </p:cTn>
                        </p:par>
                        <p:par>
                          <p:cTn id="96" fill="hold">
                            <p:stCondLst>
                              <p:cond delay="4140"/>
                            </p:stCondLst>
                            <p:childTnLst>
                              <p:par>
                                <p:cTn id="97" presetID="10" presetClass="entr" presetSubtype="0" fill="hold" grpId="0" nodeType="after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18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8" grpId="0" animBg="1"/>
      <p:bldP spid="9" grpId="0" animBg="1"/>
      <p:bldP spid="13" grpId="0" animBg="1"/>
      <p:bldP spid="14" grpId="0" animBg="1"/>
      <p:bldP spid="18" grpId="0" animBg="1"/>
      <p:bldP spid="19" grpId="0" animBg="1"/>
      <p:bldP spid="23" grpId="0" animBg="1"/>
      <p:bldP spid="24"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11A3D"/>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320040"/>
          </a:xfrm>
          <a:prstGeom prst="rect">
            <a:avLst/>
          </a:prstGeom>
          <a:noFill/>
          <a:ln/>
        </p:spPr>
        <p:txBody>
          <a:bodyPr wrap="square" lIns="0" tIns="0" rIns="0" bIns="0" rtlCol="0" anchor="ctr"/>
          <a:lstStyle/>
          <a:p>
            <a:pPr marL="0" indent="0">
              <a:buNone/>
            </a:pPr>
            <a:r>
              <a:rPr lang="en-US" sz="1300" b="1" kern="0" spc="200" dirty="0">
                <a:solidFill>
                  <a:srgbClr val="0D9488"/>
                </a:solidFill>
                <a:latin typeface="Calibri" pitchFamily="34" charset="0"/>
                <a:ea typeface="Calibri" pitchFamily="34" charset="-122"/>
                <a:cs typeface="Calibri" pitchFamily="34" charset="-120"/>
              </a:rPr>
              <a:t>PHASE 02 — THE SHIFT</a:t>
            </a:r>
            <a:endParaRPr lang="en-US" sz="1300" dirty="0"/>
          </a:p>
        </p:txBody>
      </p:sp>
      <p:sp>
        <p:nvSpPr>
          <p:cNvPr id="3" name="Text 1"/>
          <p:cNvSpPr/>
          <p:nvPr/>
        </p:nvSpPr>
        <p:spPr>
          <a:xfrm>
            <a:off x="548640" y="1371600"/>
            <a:ext cx="8046720" cy="1463040"/>
          </a:xfrm>
          <a:prstGeom prst="rect">
            <a:avLst/>
          </a:prstGeom>
          <a:noFill/>
          <a:ln/>
        </p:spPr>
        <p:txBody>
          <a:bodyPr wrap="square" lIns="0" tIns="0" rIns="0" bIns="0" rtlCol="0" anchor="ctr"/>
          <a:lstStyle/>
          <a:p>
            <a:pPr marL="0" indent="0" algn="ctr">
              <a:buNone/>
            </a:pPr>
            <a:r>
              <a:rPr lang="en-US" sz="4200" b="1" dirty="0">
                <a:solidFill>
                  <a:srgbClr val="FFFFFF"/>
                </a:solidFill>
                <a:latin typeface="Calibri" pitchFamily="34" charset="0"/>
                <a:ea typeface="Calibri" pitchFamily="34" charset="-122"/>
                <a:cs typeface="Calibri" pitchFamily="34" charset="-120"/>
              </a:rPr>
              <a:t>One Platform. Every Role.</a:t>
            </a:r>
            <a:endParaRPr lang="en-US" sz="4200" dirty="0"/>
          </a:p>
          <a:p>
            <a:pPr marL="0" indent="0" algn="ctr">
              <a:buNone/>
            </a:pPr>
            <a:r>
              <a:rPr lang="en-US" sz="4200" b="1" dirty="0">
                <a:solidFill>
                  <a:srgbClr val="0D9488"/>
                </a:solidFill>
                <a:latin typeface="Calibri" pitchFamily="34" charset="0"/>
                <a:ea typeface="Calibri" pitchFamily="34" charset="-122"/>
                <a:cs typeface="Calibri" pitchFamily="34" charset="-120"/>
              </a:rPr>
              <a:t>Zero Chaos.</a:t>
            </a:r>
            <a:endParaRPr lang="en-US" sz="4200" dirty="0"/>
          </a:p>
        </p:txBody>
      </p:sp>
      <p:sp>
        <p:nvSpPr>
          <p:cNvPr id="4" name="Text 2"/>
          <p:cNvSpPr/>
          <p:nvPr/>
        </p:nvSpPr>
        <p:spPr>
          <a:xfrm>
            <a:off x="1097280" y="2788920"/>
            <a:ext cx="6949440" cy="457200"/>
          </a:xfrm>
          <a:prstGeom prst="rect">
            <a:avLst/>
          </a:prstGeom>
          <a:noFill/>
          <a:ln/>
        </p:spPr>
        <p:txBody>
          <a:bodyPr wrap="square" lIns="0" tIns="0" rIns="0" bIns="0" rtlCol="0" anchor="ctr"/>
          <a:lstStyle/>
          <a:p>
            <a:pPr marL="0" indent="0" algn="ctr">
              <a:buNone/>
            </a:pPr>
            <a:r>
              <a:rPr lang="en-US" sz="1550" i="1" dirty="0">
                <a:solidFill>
                  <a:srgbClr val="C7D6F5"/>
                </a:solidFill>
                <a:latin typeface="Calibri" pitchFamily="34" charset="0"/>
                <a:ea typeface="Calibri" pitchFamily="34" charset="-122"/>
                <a:cs typeface="Calibri" pitchFamily="34" charset="-120"/>
              </a:rPr>
              <a:t>Eduskon replaces fragmented tools with a single intelligent system built for education.</a:t>
            </a:r>
            <a:endParaRPr lang="en-US" sz="1550" dirty="0"/>
          </a:p>
        </p:txBody>
      </p:sp>
      <p:sp>
        <p:nvSpPr>
          <p:cNvPr id="5" name="Shape 3"/>
          <p:cNvSpPr/>
          <p:nvPr/>
        </p:nvSpPr>
        <p:spPr>
          <a:xfrm>
            <a:off x="2880360" y="3703320"/>
            <a:ext cx="777240" cy="777240"/>
          </a:xfrm>
          <a:prstGeom prst="ellipse">
            <a:avLst/>
          </a:prstGeom>
          <a:solidFill>
            <a:srgbClr val="22305C"/>
          </a:solidFill>
          <a:ln/>
        </p:spPr>
      </p:sp>
      <p:pic>
        <p:nvPicPr>
          <p:cNvPr id="6" name="Image 0" descr="preencoded.png"/>
          <p:cNvPicPr>
            <a:picLocks noChangeAspect="1"/>
          </p:cNvPicPr>
          <p:nvPr/>
        </p:nvPicPr>
        <p:blipFill>
          <a:blip r:embed="rId3"/>
          <a:stretch>
            <a:fillRect/>
          </a:stretch>
        </p:blipFill>
        <p:spPr>
          <a:xfrm>
            <a:off x="3074670" y="3897630"/>
            <a:ext cx="388620" cy="388620"/>
          </a:xfrm>
          <a:prstGeom prst="rect">
            <a:avLst/>
          </a:prstGeom>
        </p:spPr>
      </p:pic>
      <p:pic>
        <p:nvPicPr>
          <p:cNvPr id="7" name="Image 1" descr="preencoded.png"/>
          <p:cNvPicPr>
            <a:picLocks noChangeAspect="1"/>
          </p:cNvPicPr>
          <p:nvPr/>
        </p:nvPicPr>
        <p:blipFill>
          <a:blip r:embed="rId4"/>
          <a:stretch>
            <a:fillRect/>
          </a:stretch>
        </p:blipFill>
        <p:spPr>
          <a:xfrm>
            <a:off x="4160520" y="3909060"/>
            <a:ext cx="365760" cy="365760"/>
          </a:xfrm>
          <a:prstGeom prst="rect">
            <a:avLst/>
          </a:prstGeom>
        </p:spPr>
      </p:pic>
      <p:sp>
        <p:nvSpPr>
          <p:cNvPr id="8" name="Shape 4"/>
          <p:cNvSpPr/>
          <p:nvPr/>
        </p:nvSpPr>
        <p:spPr>
          <a:xfrm>
            <a:off x="5029200" y="3703320"/>
            <a:ext cx="777240" cy="777240"/>
          </a:xfrm>
          <a:prstGeom prst="ellipse">
            <a:avLst/>
          </a:prstGeom>
          <a:solidFill>
            <a:srgbClr val="0D9488"/>
          </a:solidFill>
          <a:ln/>
        </p:spPr>
      </p:sp>
      <p:pic>
        <p:nvPicPr>
          <p:cNvPr id="9" name="Image 2" descr="preencoded.png"/>
          <p:cNvPicPr>
            <a:picLocks noChangeAspect="1"/>
          </p:cNvPicPr>
          <p:nvPr/>
        </p:nvPicPr>
        <p:blipFill>
          <a:blip r:embed="rId5"/>
          <a:stretch>
            <a:fillRect/>
          </a:stretch>
        </p:blipFill>
        <p:spPr>
          <a:xfrm>
            <a:off x="5223510" y="3897630"/>
            <a:ext cx="388620" cy="388620"/>
          </a:xfrm>
          <a:prstGeom prst="rect">
            <a:avLst/>
          </a:prstGeom>
        </p:spPr>
      </p:pic>
      <p:sp>
        <p:nvSpPr>
          <p:cNvPr id="10" name="Text 5"/>
          <p:cNvSpPr/>
          <p:nvPr/>
        </p:nvSpPr>
        <p:spPr>
          <a:xfrm>
            <a:off x="2194560" y="4553712"/>
            <a:ext cx="2103120" cy="274320"/>
          </a:xfrm>
          <a:prstGeom prst="rect">
            <a:avLst/>
          </a:prstGeom>
          <a:noFill/>
          <a:ln/>
        </p:spPr>
        <p:txBody>
          <a:bodyPr wrap="square" lIns="0" tIns="0" rIns="0" bIns="0" rtlCol="0" anchor="ctr"/>
          <a:lstStyle/>
          <a:p>
            <a:pPr marL="0" indent="0" algn="ctr">
              <a:buNone/>
            </a:pPr>
            <a:r>
              <a:rPr lang="en-US" sz="1100" dirty="0">
                <a:solidFill>
                  <a:srgbClr val="C7D6F5"/>
                </a:solidFill>
                <a:latin typeface="Calibri" pitchFamily="34" charset="0"/>
                <a:ea typeface="Calibri" pitchFamily="34" charset="-122"/>
                <a:cs typeface="Calibri" pitchFamily="34" charset="-120"/>
              </a:rPr>
              <a:t>Scattered Tools</a:t>
            </a:r>
            <a:endParaRPr lang="en-US" sz="1100" dirty="0"/>
          </a:p>
        </p:txBody>
      </p:sp>
      <p:sp>
        <p:nvSpPr>
          <p:cNvPr id="11" name="Text 6"/>
          <p:cNvSpPr/>
          <p:nvPr/>
        </p:nvSpPr>
        <p:spPr>
          <a:xfrm>
            <a:off x="4297680" y="4553712"/>
            <a:ext cx="2103120" cy="274320"/>
          </a:xfrm>
          <a:prstGeom prst="rect">
            <a:avLst/>
          </a:prstGeom>
          <a:noFill/>
          <a:ln/>
        </p:spPr>
        <p:txBody>
          <a:bodyPr wrap="square" lIns="0" tIns="0" rIns="0" bIns="0" rtlCol="0" anchor="ctr"/>
          <a:lstStyle/>
          <a:p>
            <a:pPr marL="0" indent="0" algn="ctr">
              <a:buNone/>
            </a:pPr>
            <a:r>
              <a:rPr lang="en-US" sz="1100" b="1" dirty="0">
                <a:solidFill>
                  <a:srgbClr val="0D9488"/>
                </a:solidFill>
                <a:latin typeface="Calibri" pitchFamily="34" charset="0"/>
                <a:ea typeface="Calibri" pitchFamily="34" charset="-122"/>
                <a:cs typeface="Calibri" pitchFamily="34" charset="-120"/>
              </a:rPr>
              <a:t>One Intelligent Platform</a:t>
            </a:r>
            <a:endParaRPr lang="en-US" sz="1100" dirty="0"/>
          </a:p>
        </p:txBody>
      </p:sp>
      <p:sp>
        <p:nvSpPr>
          <p:cNvPr id="12" name="Text 7"/>
          <p:cNvSpPr/>
          <p:nvPr/>
        </p:nvSpPr>
        <p:spPr>
          <a:xfrm>
            <a:off x="8549640" y="4828032"/>
            <a:ext cx="457200" cy="274320"/>
          </a:xfrm>
          <a:prstGeom prst="rect">
            <a:avLst/>
          </a:prstGeom>
          <a:noFill/>
          <a:ln/>
        </p:spPr>
        <p:txBody>
          <a:bodyPr wrap="square" lIns="0" tIns="0" rIns="0" bIns="0" rtlCol="0" anchor="ctr"/>
          <a:lstStyle/>
          <a:p>
            <a:pPr marL="0" indent="0" algn="r">
              <a:buNone/>
            </a:pPr>
            <a:r>
              <a:rPr lang="en-US" sz="1000" dirty="0">
                <a:solidFill>
                  <a:srgbClr val="64748B"/>
                </a:solidFill>
                <a:latin typeface="Calibri" pitchFamily="34" charset="0"/>
                <a:ea typeface="Calibri" pitchFamily="34" charset="-122"/>
                <a:cs typeface="Calibri" pitchFamily="34" charset="-120"/>
              </a:rPr>
              <a:t>03</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par>
                          <p:cTn id="40" fill="hold">
                            <p:stCondLst>
                              <p:cond delay="162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80"/>
                                        <p:tgtEl>
                                          <p:spTgt spid="11"/>
                                        </p:tgtEl>
                                      </p:cBhvr>
                                    </p:animEffect>
                                  </p:childTnLst>
                                </p:cTn>
                              </p:par>
                            </p:childTnLst>
                          </p:cTn>
                        </p:par>
                        <p:par>
                          <p:cTn id="44" fill="hold">
                            <p:stCondLst>
                              <p:cond delay="1800"/>
                            </p:stCondLst>
                            <p:childTnLst>
                              <p:par>
                                <p:cTn id="45" presetID="10" presetClass="entr" presetSubtype="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8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320040"/>
          </a:xfrm>
          <a:prstGeom prst="rect">
            <a:avLst/>
          </a:prstGeom>
          <a:noFill/>
          <a:ln/>
        </p:spPr>
        <p:txBody>
          <a:bodyPr wrap="square" lIns="0" tIns="0" rIns="0" bIns="0" rtlCol="0" anchor="ctr"/>
          <a:lstStyle/>
          <a:p>
            <a:pPr marL="0" indent="0">
              <a:buNone/>
            </a:pPr>
            <a:r>
              <a:rPr lang="en-US" sz="1300" b="1" kern="0" spc="200" dirty="0">
                <a:solidFill>
                  <a:srgbClr val="0D9488"/>
                </a:solidFill>
                <a:latin typeface="Calibri" pitchFamily="34" charset="0"/>
                <a:ea typeface="Calibri" pitchFamily="34" charset="-122"/>
                <a:cs typeface="Calibri" pitchFamily="34" charset="-120"/>
              </a:rPr>
              <a:t>PHASE 03 — HOW EDUSKON FILLS THE GAP</a:t>
            </a:r>
            <a:endParaRPr lang="en-US" sz="1300" dirty="0"/>
          </a:p>
        </p:txBody>
      </p:sp>
      <p:sp>
        <p:nvSpPr>
          <p:cNvPr id="3" name="Text 1"/>
          <p:cNvSpPr/>
          <p:nvPr/>
        </p:nvSpPr>
        <p:spPr>
          <a:xfrm>
            <a:off x="548640" y="685800"/>
            <a:ext cx="8046720" cy="548640"/>
          </a:xfrm>
          <a:prstGeom prst="rect">
            <a:avLst/>
          </a:prstGeom>
          <a:noFill/>
          <a:ln/>
        </p:spPr>
        <p:txBody>
          <a:bodyPr wrap="square" lIns="0" tIns="0" rIns="0" bIns="0" rtlCol="0" anchor="ctr"/>
          <a:lstStyle/>
          <a:p>
            <a:pPr marL="0" indent="0">
              <a:buNone/>
            </a:pPr>
            <a:r>
              <a:rPr lang="en-US" sz="3400" b="1" dirty="0">
                <a:solidFill>
                  <a:srgbClr val="1E2761"/>
                </a:solidFill>
                <a:latin typeface="Calibri" pitchFamily="34" charset="0"/>
                <a:ea typeface="Calibri" pitchFamily="34" charset="-122"/>
                <a:cs typeface="Calibri" pitchFamily="34" charset="-120"/>
              </a:rPr>
              <a:t>Every Gap. Closed. (1/2)</a:t>
            </a:r>
            <a:endParaRPr lang="en-US" sz="3400" dirty="0"/>
          </a:p>
        </p:txBody>
      </p:sp>
      <p:sp>
        <p:nvSpPr>
          <p:cNvPr id="4" name="Shape 2"/>
          <p:cNvSpPr/>
          <p:nvPr/>
        </p:nvSpPr>
        <p:spPr>
          <a:xfrm>
            <a:off x="548640" y="1536192"/>
            <a:ext cx="3246120" cy="868680"/>
          </a:xfrm>
          <a:prstGeom prst="roundRect">
            <a:avLst>
              <a:gd name="adj" fmla="val 8421"/>
            </a:avLst>
          </a:prstGeom>
          <a:solidFill>
            <a:srgbClr val="FDEDE4"/>
          </a:solidFill>
          <a:ln/>
        </p:spPr>
      </p:sp>
      <p:sp>
        <p:nvSpPr>
          <p:cNvPr id="5" name="Shape 3"/>
          <p:cNvSpPr/>
          <p:nvPr/>
        </p:nvSpPr>
        <p:spPr>
          <a:xfrm>
            <a:off x="713232" y="1719072"/>
            <a:ext cx="502920" cy="502920"/>
          </a:xfrm>
          <a:prstGeom prst="ellipse">
            <a:avLst/>
          </a:prstGeom>
          <a:solidFill>
            <a:srgbClr val="FFFFFF"/>
          </a:solidFill>
          <a:ln/>
        </p:spPr>
      </p:sp>
      <p:pic>
        <p:nvPicPr>
          <p:cNvPr id="6" name="Image 0" descr="preencoded.png"/>
          <p:cNvPicPr>
            <a:picLocks noChangeAspect="1"/>
          </p:cNvPicPr>
          <p:nvPr/>
        </p:nvPicPr>
        <p:blipFill>
          <a:blip r:embed="rId3"/>
          <a:stretch>
            <a:fillRect/>
          </a:stretch>
        </p:blipFill>
        <p:spPr>
          <a:xfrm>
            <a:off x="826389" y="1832229"/>
            <a:ext cx="276606" cy="276606"/>
          </a:xfrm>
          <a:prstGeom prst="rect">
            <a:avLst/>
          </a:prstGeom>
        </p:spPr>
      </p:pic>
      <p:sp>
        <p:nvSpPr>
          <p:cNvPr id="7" name="Text 4"/>
          <p:cNvSpPr/>
          <p:nvPr/>
        </p:nvSpPr>
        <p:spPr>
          <a:xfrm>
            <a:off x="1371600" y="1536192"/>
            <a:ext cx="2286000" cy="868680"/>
          </a:xfrm>
          <a:prstGeom prst="rect">
            <a:avLst/>
          </a:prstGeom>
          <a:noFill/>
          <a:ln/>
        </p:spPr>
        <p:txBody>
          <a:bodyPr wrap="square" lIns="0" tIns="0" rIns="0" bIns="0" rtlCol="0" anchor="ctr"/>
          <a:lstStyle/>
          <a:p>
            <a:pPr marL="0" indent="0">
              <a:buNone/>
            </a:pPr>
            <a:r>
              <a:rPr lang="en-US" sz="1350" b="1" dirty="0">
                <a:solidFill>
                  <a:srgbClr val="1E293B"/>
                </a:solidFill>
                <a:latin typeface="Calibri" pitchFamily="34" charset="0"/>
                <a:ea typeface="Calibri" pitchFamily="34" charset="-122"/>
                <a:cs typeface="Calibri" pitchFamily="34" charset="-120"/>
              </a:rPr>
              <a:t>Fragmented Tools</a:t>
            </a:r>
            <a:endParaRPr lang="en-US" sz="1350" dirty="0"/>
          </a:p>
        </p:txBody>
      </p:sp>
      <p:pic>
        <p:nvPicPr>
          <p:cNvPr id="8" name="Image 1" descr="preencoded.png"/>
          <p:cNvPicPr>
            <a:picLocks noChangeAspect="1"/>
          </p:cNvPicPr>
          <p:nvPr/>
        </p:nvPicPr>
        <p:blipFill>
          <a:blip r:embed="rId4"/>
          <a:stretch>
            <a:fillRect/>
          </a:stretch>
        </p:blipFill>
        <p:spPr>
          <a:xfrm>
            <a:off x="4046220" y="1810512"/>
            <a:ext cx="320040" cy="320040"/>
          </a:xfrm>
          <a:prstGeom prst="rect">
            <a:avLst/>
          </a:prstGeom>
        </p:spPr>
      </p:pic>
      <p:sp>
        <p:nvSpPr>
          <p:cNvPr id="9" name="Shape 5"/>
          <p:cNvSpPr/>
          <p:nvPr/>
        </p:nvSpPr>
        <p:spPr>
          <a:xfrm>
            <a:off x="4617720" y="1536192"/>
            <a:ext cx="3977640" cy="868680"/>
          </a:xfrm>
          <a:prstGeom prst="roundRect">
            <a:avLst>
              <a:gd name="adj" fmla="val 8421"/>
            </a:avLst>
          </a:prstGeom>
          <a:solidFill>
            <a:srgbClr val="E6F5F3"/>
          </a:solidFill>
          <a:ln/>
          <a:effectLst>
            <a:outerShdw blurRad="76200" dist="25400" dir="5400000" algn="bl" rotWithShape="0">
              <a:srgbClr val="000000">
                <a:alpha val="8000"/>
              </a:srgbClr>
            </a:outerShdw>
          </a:effectLst>
        </p:spPr>
      </p:sp>
      <p:sp>
        <p:nvSpPr>
          <p:cNvPr id="10" name="Shape 6"/>
          <p:cNvSpPr/>
          <p:nvPr/>
        </p:nvSpPr>
        <p:spPr>
          <a:xfrm>
            <a:off x="4782312" y="1719072"/>
            <a:ext cx="502920" cy="502920"/>
          </a:xfrm>
          <a:prstGeom prst="ellipse">
            <a:avLst/>
          </a:prstGeom>
          <a:solidFill>
            <a:srgbClr val="0D9488"/>
          </a:solidFill>
          <a:ln/>
        </p:spPr>
      </p:sp>
      <p:pic>
        <p:nvPicPr>
          <p:cNvPr id="11" name="Image 2" descr="preencoded.png"/>
          <p:cNvPicPr>
            <a:picLocks noChangeAspect="1"/>
          </p:cNvPicPr>
          <p:nvPr/>
        </p:nvPicPr>
        <p:blipFill>
          <a:blip r:embed="rId5"/>
          <a:stretch>
            <a:fillRect/>
          </a:stretch>
        </p:blipFill>
        <p:spPr>
          <a:xfrm>
            <a:off x="4895469" y="1832229"/>
            <a:ext cx="276606" cy="276606"/>
          </a:xfrm>
          <a:prstGeom prst="rect">
            <a:avLst/>
          </a:prstGeom>
        </p:spPr>
      </p:pic>
      <p:sp>
        <p:nvSpPr>
          <p:cNvPr id="12" name="Text 7"/>
          <p:cNvSpPr/>
          <p:nvPr/>
        </p:nvSpPr>
        <p:spPr>
          <a:xfrm>
            <a:off x="5440680" y="1609344"/>
            <a:ext cx="3017520" cy="722376"/>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Centralized dashboard for admissions, students, teachers &amp; classes</a:t>
            </a:r>
            <a:endParaRPr lang="en-US" sz="1300" dirty="0"/>
          </a:p>
        </p:txBody>
      </p:sp>
      <p:sp>
        <p:nvSpPr>
          <p:cNvPr id="13" name="Shape 8"/>
          <p:cNvSpPr/>
          <p:nvPr/>
        </p:nvSpPr>
        <p:spPr>
          <a:xfrm>
            <a:off x="548640" y="2606040"/>
            <a:ext cx="3246120" cy="868680"/>
          </a:xfrm>
          <a:prstGeom prst="roundRect">
            <a:avLst>
              <a:gd name="adj" fmla="val 8421"/>
            </a:avLst>
          </a:prstGeom>
          <a:solidFill>
            <a:srgbClr val="FDEDE4"/>
          </a:solidFill>
          <a:ln/>
        </p:spPr>
      </p:sp>
      <p:sp>
        <p:nvSpPr>
          <p:cNvPr id="14" name="Shape 9"/>
          <p:cNvSpPr/>
          <p:nvPr/>
        </p:nvSpPr>
        <p:spPr>
          <a:xfrm>
            <a:off x="713232" y="2788920"/>
            <a:ext cx="502920" cy="502920"/>
          </a:xfrm>
          <a:prstGeom prst="ellipse">
            <a:avLst/>
          </a:prstGeom>
          <a:solidFill>
            <a:srgbClr val="FFFFFF"/>
          </a:solidFill>
          <a:ln/>
        </p:spPr>
      </p:sp>
      <p:pic>
        <p:nvPicPr>
          <p:cNvPr id="15" name="Image 3" descr="preencoded.png"/>
          <p:cNvPicPr>
            <a:picLocks noChangeAspect="1"/>
          </p:cNvPicPr>
          <p:nvPr/>
        </p:nvPicPr>
        <p:blipFill>
          <a:blip r:embed="rId6"/>
          <a:stretch>
            <a:fillRect/>
          </a:stretch>
        </p:blipFill>
        <p:spPr>
          <a:xfrm>
            <a:off x="826389" y="2902077"/>
            <a:ext cx="276606" cy="276606"/>
          </a:xfrm>
          <a:prstGeom prst="rect">
            <a:avLst/>
          </a:prstGeom>
        </p:spPr>
      </p:pic>
      <p:sp>
        <p:nvSpPr>
          <p:cNvPr id="16" name="Text 10"/>
          <p:cNvSpPr/>
          <p:nvPr/>
        </p:nvSpPr>
        <p:spPr>
          <a:xfrm>
            <a:off x="1371600" y="2606040"/>
            <a:ext cx="2286000" cy="868680"/>
          </a:xfrm>
          <a:prstGeom prst="rect">
            <a:avLst/>
          </a:prstGeom>
          <a:noFill/>
          <a:ln/>
        </p:spPr>
        <p:txBody>
          <a:bodyPr wrap="square" lIns="0" tIns="0" rIns="0" bIns="0" rtlCol="0" anchor="ctr"/>
          <a:lstStyle/>
          <a:p>
            <a:pPr marL="0" indent="0">
              <a:buNone/>
            </a:pPr>
            <a:r>
              <a:rPr lang="en-US" sz="1350" b="1" dirty="0">
                <a:solidFill>
                  <a:srgbClr val="1E293B"/>
                </a:solidFill>
                <a:latin typeface="Calibri" pitchFamily="34" charset="0"/>
                <a:ea typeface="Calibri" pitchFamily="34" charset="-122"/>
                <a:cs typeface="Calibri" pitchFamily="34" charset="-120"/>
              </a:rPr>
              <a:t>No Visibility</a:t>
            </a:r>
            <a:endParaRPr lang="en-US" sz="1350" dirty="0"/>
          </a:p>
        </p:txBody>
      </p:sp>
      <p:pic>
        <p:nvPicPr>
          <p:cNvPr id="17" name="Image 4" descr="preencoded.png"/>
          <p:cNvPicPr>
            <a:picLocks noChangeAspect="1"/>
          </p:cNvPicPr>
          <p:nvPr/>
        </p:nvPicPr>
        <p:blipFill>
          <a:blip r:embed="rId4"/>
          <a:stretch>
            <a:fillRect/>
          </a:stretch>
        </p:blipFill>
        <p:spPr>
          <a:xfrm>
            <a:off x="4046220" y="2880360"/>
            <a:ext cx="320040" cy="320040"/>
          </a:xfrm>
          <a:prstGeom prst="rect">
            <a:avLst/>
          </a:prstGeom>
        </p:spPr>
      </p:pic>
      <p:sp>
        <p:nvSpPr>
          <p:cNvPr id="18" name="Shape 11"/>
          <p:cNvSpPr/>
          <p:nvPr/>
        </p:nvSpPr>
        <p:spPr>
          <a:xfrm>
            <a:off x="4617720" y="2606040"/>
            <a:ext cx="3977640" cy="868680"/>
          </a:xfrm>
          <a:prstGeom prst="roundRect">
            <a:avLst>
              <a:gd name="adj" fmla="val 8421"/>
            </a:avLst>
          </a:prstGeom>
          <a:solidFill>
            <a:srgbClr val="E6F5F3"/>
          </a:solidFill>
          <a:ln/>
          <a:effectLst>
            <a:outerShdw blurRad="76200" dist="25400" dir="5400000" algn="bl" rotWithShape="0">
              <a:srgbClr val="000000">
                <a:alpha val="8000"/>
              </a:srgbClr>
            </a:outerShdw>
          </a:effectLst>
        </p:spPr>
      </p:sp>
      <p:sp>
        <p:nvSpPr>
          <p:cNvPr id="19" name="Shape 12"/>
          <p:cNvSpPr/>
          <p:nvPr/>
        </p:nvSpPr>
        <p:spPr>
          <a:xfrm>
            <a:off x="4782312" y="2788920"/>
            <a:ext cx="502920" cy="502920"/>
          </a:xfrm>
          <a:prstGeom prst="ellipse">
            <a:avLst/>
          </a:prstGeom>
          <a:solidFill>
            <a:srgbClr val="0D9488"/>
          </a:solidFill>
          <a:ln/>
        </p:spPr>
      </p:sp>
      <p:pic>
        <p:nvPicPr>
          <p:cNvPr id="20" name="Image 5" descr="preencoded.png"/>
          <p:cNvPicPr>
            <a:picLocks noChangeAspect="1"/>
          </p:cNvPicPr>
          <p:nvPr/>
        </p:nvPicPr>
        <p:blipFill>
          <a:blip r:embed="rId7"/>
          <a:stretch>
            <a:fillRect/>
          </a:stretch>
        </p:blipFill>
        <p:spPr>
          <a:xfrm>
            <a:off x="4895469" y="2902077"/>
            <a:ext cx="276606" cy="276606"/>
          </a:xfrm>
          <a:prstGeom prst="rect">
            <a:avLst/>
          </a:prstGeom>
        </p:spPr>
      </p:pic>
      <p:sp>
        <p:nvSpPr>
          <p:cNvPr id="21" name="Text 13"/>
          <p:cNvSpPr/>
          <p:nvPr/>
        </p:nvSpPr>
        <p:spPr>
          <a:xfrm>
            <a:off x="5440680" y="2679192"/>
            <a:ext cx="3017520" cy="722376"/>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Role-based dashboards with real-time data</a:t>
            </a:r>
            <a:endParaRPr lang="en-US" sz="1300" dirty="0"/>
          </a:p>
        </p:txBody>
      </p:sp>
      <p:sp>
        <p:nvSpPr>
          <p:cNvPr id="22" name="Shape 14"/>
          <p:cNvSpPr/>
          <p:nvPr/>
        </p:nvSpPr>
        <p:spPr>
          <a:xfrm>
            <a:off x="548640" y="3675888"/>
            <a:ext cx="3246120" cy="868680"/>
          </a:xfrm>
          <a:prstGeom prst="roundRect">
            <a:avLst>
              <a:gd name="adj" fmla="val 8421"/>
            </a:avLst>
          </a:prstGeom>
          <a:solidFill>
            <a:srgbClr val="FDEDE4"/>
          </a:solidFill>
          <a:ln/>
        </p:spPr>
      </p:sp>
      <p:sp>
        <p:nvSpPr>
          <p:cNvPr id="23" name="Shape 15"/>
          <p:cNvSpPr/>
          <p:nvPr/>
        </p:nvSpPr>
        <p:spPr>
          <a:xfrm>
            <a:off x="713232" y="3858768"/>
            <a:ext cx="502920" cy="502920"/>
          </a:xfrm>
          <a:prstGeom prst="ellipse">
            <a:avLst/>
          </a:prstGeom>
          <a:solidFill>
            <a:srgbClr val="FFFFFF"/>
          </a:solidFill>
          <a:ln/>
        </p:spPr>
      </p:sp>
      <p:pic>
        <p:nvPicPr>
          <p:cNvPr id="24" name="Image 6" descr="preencoded.png"/>
          <p:cNvPicPr>
            <a:picLocks noChangeAspect="1"/>
          </p:cNvPicPr>
          <p:nvPr/>
        </p:nvPicPr>
        <p:blipFill>
          <a:blip r:embed="rId8"/>
          <a:stretch>
            <a:fillRect/>
          </a:stretch>
        </p:blipFill>
        <p:spPr>
          <a:xfrm>
            <a:off x="826389" y="3971925"/>
            <a:ext cx="276606" cy="276606"/>
          </a:xfrm>
          <a:prstGeom prst="rect">
            <a:avLst/>
          </a:prstGeom>
        </p:spPr>
      </p:pic>
      <p:sp>
        <p:nvSpPr>
          <p:cNvPr id="25" name="Text 16"/>
          <p:cNvSpPr/>
          <p:nvPr/>
        </p:nvSpPr>
        <p:spPr>
          <a:xfrm>
            <a:off x="1371600" y="3675888"/>
            <a:ext cx="2286000" cy="868680"/>
          </a:xfrm>
          <a:prstGeom prst="rect">
            <a:avLst/>
          </a:prstGeom>
          <a:noFill/>
          <a:ln/>
        </p:spPr>
        <p:txBody>
          <a:bodyPr wrap="square" lIns="0" tIns="0" rIns="0" bIns="0" rtlCol="0" anchor="ctr"/>
          <a:lstStyle/>
          <a:p>
            <a:pPr marL="0" indent="0">
              <a:buNone/>
            </a:pPr>
            <a:r>
              <a:rPr lang="en-US" sz="1350" b="1" dirty="0">
                <a:solidFill>
                  <a:srgbClr val="1E293B"/>
                </a:solidFill>
                <a:latin typeface="Calibri" pitchFamily="34" charset="0"/>
                <a:ea typeface="Calibri" pitchFamily="34" charset="-122"/>
                <a:cs typeface="Calibri" pitchFamily="34" charset="-120"/>
              </a:rPr>
              <a:t>Manual Work</a:t>
            </a:r>
            <a:endParaRPr lang="en-US" sz="1350" dirty="0"/>
          </a:p>
        </p:txBody>
      </p:sp>
      <p:pic>
        <p:nvPicPr>
          <p:cNvPr id="26" name="Image 7" descr="preencoded.png"/>
          <p:cNvPicPr>
            <a:picLocks noChangeAspect="1"/>
          </p:cNvPicPr>
          <p:nvPr/>
        </p:nvPicPr>
        <p:blipFill>
          <a:blip r:embed="rId4"/>
          <a:stretch>
            <a:fillRect/>
          </a:stretch>
        </p:blipFill>
        <p:spPr>
          <a:xfrm>
            <a:off x="4046220" y="3950208"/>
            <a:ext cx="320040" cy="320040"/>
          </a:xfrm>
          <a:prstGeom prst="rect">
            <a:avLst/>
          </a:prstGeom>
        </p:spPr>
      </p:pic>
      <p:sp>
        <p:nvSpPr>
          <p:cNvPr id="27" name="Shape 17"/>
          <p:cNvSpPr/>
          <p:nvPr/>
        </p:nvSpPr>
        <p:spPr>
          <a:xfrm>
            <a:off x="4617720" y="3675888"/>
            <a:ext cx="3977640" cy="868680"/>
          </a:xfrm>
          <a:prstGeom prst="roundRect">
            <a:avLst>
              <a:gd name="adj" fmla="val 8421"/>
            </a:avLst>
          </a:prstGeom>
          <a:solidFill>
            <a:srgbClr val="E6F5F3"/>
          </a:solidFill>
          <a:ln/>
          <a:effectLst>
            <a:outerShdw blurRad="76200" dist="25400" dir="5400000" algn="bl" rotWithShape="0">
              <a:srgbClr val="000000">
                <a:alpha val="8000"/>
              </a:srgbClr>
            </a:outerShdw>
          </a:effectLst>
        </p:spPr>
      </p:sp>
      <p:sp>
        <p:nvSpPr>
          <p:cNvPr id="28" name="Shape 18"/>
          <p:cNvSpPr/>
          <p:nvPr/>
        </p:nvSpPr>
        <p:spPr>
          <a:xfrm>
            <a:off x="4782312" y="3858768"/>
            <a:ext cx="502920" cy="502920"/>
          </a:xfrm>
          <a:prstGeom prst="ellipse">
            <a:avLst/>
          </a:prstGeom>
          <a:solidFill>
            <a:srgbClr val="0D9488"/>
          </a:solidFill>
          <a:ln/>
        </p:spPr>
      </p:sp>
      <p:pic>
        <p:nvPicPr>
          <p:cNvPr id="29" name="Image 8" descr="preencoded.png"/>
          <p:cNvPicPr>
            <a:picLocks noChangeAspect="1"/>
          </p:cNvPicPr>
          <p:nvPr/>
        </p:nvPicPr>
        <p:blipFill>
          <a:blip r:embed="rId9"/>
          <a:stretch>
            <a:fillRect/>
          </a:stretch>
        </p:blipFill>
        <p:spPr>
          <a:xfrm>
            <a:off x="4895469" y="3971925"/>
            <a:ext cx="276606" cy="276606"/>
          </a:xfrm>
          <a:prstGeom prst="rect">
            <a:avLst/>
          </a:prstGeom>
        </p:spPr>
      </p:pic>
      <p:sp>
        <p:nvSpPr>
          <p:cNvPr id="30" name="Text 19"/>
          <p:cNvSpPr/>
          <p:nvPr/>
        </p:nvSpPr>
        <p:spPr>
          <a:xfrm>
            <a:off x="5440680" y="3749040"/>
            <a:ext cx="3017520" cy="722376"/>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Automated attendance, assignments &amp; evaluation</a:t>
            </a:r>
            <a:endParaRPr lang="en-US" sz="1300" dirty="0"/>
          </a:p>
        </p:txBody>
      </p:sp>
      <p:sp>
        <p:nvSpPr>
          <p:cNvPr id="31" name="Text 20"/>
          <p:cNvSpPr/>
          <p:nvPr/>
        </p:nvSpPr>
        <p:spPr>
          <a:xfrm>
            <a:off x="8549640" y="4828032"/>
            <a:ext cx="457200" cy="274320"/>
          </a:xfrm>
          <a:prstGeom prst="rect">
            <a:avLst/>
          </a:prstGeom>
          <a:noFill/>
          <a:ln/>
        </p:spPr>
        <p:txBody>
          <a:bodyPr wrap="square" lIns="0" tIns="0" rIns="0" bIns="0" rtlCol="0" anchor="ctr"/>
          <a:lstStyle/>
          <a:p>
            <a:pPr marL="0" indent="0" algn="r">
              <a:buNone/>
            </a:pPr>
            <a:r>
              <a:rPr lang="en-US" sz="1000" dirty="0">
                <a:solidFill>
                  <a:srgbClr val="64748B"/>
                </a:solidFill>
                <a:latin typeface="Calibri" pitchFamily="34" charset="0"/>
                <a:ea typeface="Calibri" pitchFamily="34" charset="-122"/>
                <a:cs typeface="Calibri" pitchFamily="34" charset="-120"/>
              </a:rPr>
              <a:t>04</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par>
                          <p:cTn id="40" fill="hold">
                            <p:stCondLst>
                              <p:cond delay="1620"/>
                            </p:stCondLst>
                            <p:childTnLst>
                              <p:par>
                                <p:cTn id="41" presetID="10"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80"/>
                                        <p:tgtEl>
                                          <p:spTgt spid="11"/>
                                        </p:tgtEl>
                                      </p:cBhvr>
                                    </p:animEffect>
                                  </p:childTnLst>
                                </p:cTn>
                              </p:par>
                            </p:childTnLst>
                          </p:cTn>
                        </p:par>
                        <p:par>
                          <p:cTn id="44" fill="hold">
                            <p:stCondLst>
                              <p:cond delay="1800"/>
                            </p:stCondLst>
                            <p:childTnLst>
                              <p:par>
                                <p:cTn id="45" presetID="10" presetClass="entr" presetSubtype="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80"/>
                                        <p:tgtEl>
                                          <p:spTgt spid="12"/>
                                        </p:tgtEl>
                                      </p:cBhvr>
                                    </p:animEffect>
                                  </p:childTnLst>
                                </p:cTn>
                              </p:par>
                            </p:childTnLst>
                          </p:cTn>
                        </p:par>
                        <p:par>
                          <p:cTn id="48" fill="hold">
                            <p:stCondLst>
                              <p:cond delay="1980"/>
                            </p:stCondLst>
                            <p:childTnLst>
                              <p:par>
                                <p:cTn id="49" presetID="10"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80"/>
                                        <p:tgtEl>
                                          <p:spTgt spid="13"/>
                                        </p:tgtEl>
                                      </p:cBhvr>
                                    </p:animEffect>
                                  </p:childTnLst>
                                </p:cTn>
                              </p:par>
                            </p:childTnLst>
                          </p:cTn>
                        </p:par>
                        <p:par>
                          <p:cTn id="52" fill="hold">
                            <p:stCondLst>
                              <p:cond delay="2160"/>
                            </p:stCondLst>
                            <p:childTnLst>
                              <p:par>
                                <p:cTn id="53" presetID="10" presetClass="entr" presetSubtype="0"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80"/>
                                        <p:tgtEl>
                                          <p:spTgt spid="14"/>
                                        </p:tgtEl>
                                      </p:cBhvr>
                                    </p:animEffect>
                                  </p:childTnLst>
                                </p:cTn>
                              </p:par>
                            </p:childTnLst>
                          </p:cTn>
                        </p:par>
                        <p:par>
                          <p:cTn id="56" fill="hold">
                            <p:stCondLst>
                              <p:cond delay="2340"/>
                            </p:stCondLst>
                            <p:childTnLst>
                              <p:par>
                                <p:cTn id="57" presetID="10"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80"/>
                                        <p:tgtEl>
                                          <p:spTgt spid="15"/>
                                        </p:tgtEl>
                                      </p:cBhvr>
                                    </p:animEffect>
                                  </p:childTnLst>
                                </p:cTn>
                              </p:par>
                            </p:childTnLst>
                          </p:cTn>
                        </p:par>
                        <p:par>
                          <p:cTn id="60" fill="hold">
                            <p:stCondLst>
                              <p:cond delay="2520"/>
                            </p:stCondLst>
                            <p:childTnLst>
                              <p:par>
                                <p:cTn id="61" presetID="10" presetClass="entr" presetSubtype="0"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80"/>
                                        <p:tgtEl>
                                          <p:spTgt spid="16"/>
                                        </p:tgtEl>
                                      </p:cBhvr>
                                    </p:animEffect>
                                  </p:childTnLst>
                                </p:cTn>
                              </p:par>
                            </p:childTnLst>
                          </p:cTn>
                        </p:par>
                        <p:par>
                          <p:cTn id="64" fill="hold">
                            <p:stCondLst>
                              <p:cond delay="2700"/>
                            </p:stCondLst>
                            <p:childTnLst>
                              <p:par>
                                <p:cTn id="65" presetID="10" presetClass="entr" presetSubtype="0"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180"/>
                                        <p:tgtEl>
                                          <p:spTgt spid="17"/>
                                        </p:tgtEl>
                                      </p:cBhvr>
                                    </p:animEffect>
                                  </p:childTnLst>
                                </p:cTn>
                              </p:par>
                            </p:childTnLst>
                          </p:cTn>
                        </p:par>
                        <p:par>
                          <p:cTn id="68" fill="hold">
                            <p:stCondLst>
                              <p:cond delay="2880"/>
                            </p:stCondLst>
                            <p:childTnLst>
                              <p:par>
                                <p:cTn id="69" presetID="10" presetClass="entr" presetSubtype="0" fill="hold" nodeType="after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180"/>
                                        <p:tgtEl>
                                          <p:spTgt spid="18"/>
                                        </p:tgtEl>
                                      </p:cBhvr>
                                    </p:animEffect>
                                  </p:childTnLst>
                                </p:cTn>
                              </p:par>
                            </p:childTnLst>
                          </p:cTn>
                        </p:par>
                        <p:par>
                          <p:cTn id="72" fill="hold">
                            <p:stCondLst>
                              <p:cond delay="3060"/>
                            </p:stCondLst>
                            <p:childTnLst>
                              <p:par>
                                <p:cTn id="73" presetID="10" presetClass="entr" presetSubtype="0" fill="hold"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180"/>
                                        <p:tgtEl>
                                          <p:spTgt spid="19"/>
                                        </p:tgtEl>
                                      </p:cBhvr>
                                    </p:animEffect>
                                  </p:childTnLst>
                                </p:cTn>
                              </p:par>
                            </p:childTnLst>
                          </p:cTn>
                        </p:par>
                        <p:par>
                          <p:cTn id="76" fill="hold">
                            <p:stCondLst>
                              <p:cond delay="3240"/>
                            </p:stCondLst>
                            <p:childTnLst>
                              <p:par>
                                <p:cTn id="77" presetID="10" presetClass="entr" presetSubtype="0" fill="hold"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80"/>
                                        <p:tgtEl>
                                          <p:spTgt spid="20"/>
                                        </p:tgtEl>
                                      </p:cBhvr>
                                    </p:animEffect>
                                  </p:childTnLst>
                                </p:cTn>
                              </p:par>
                            </p:childTnLst>
                          </p:cTn>
                        </p:par>
                        <p:par>
                          <p:cTn id="80" fill="hold">
                            <p:stCondLst>
                              <p:cond delay="3420"/>
                            </p:stCondLst>
                            <p:childTnLst>
                              <p:par>
                                <p:cTn id="81" presetID="10" presetClass="entr" presetSubtype="0"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180"/>
                                        <p:tgtEl>
                                          <p:spTgt spid="21"/>
                                        </p:tgtEl>
                                      </p:cBhvr>
                                    </p:animEffect>
                                  </p:childTnLst>
                                </p:cTn>
                              </p:par>
                            </p:childTnLst>
                          </p:cTn>
                        </p:par>
                        <p:par>
                          <p:cTn id="84" fill="hold">
                            <p:stCondLst>
                              <p:cond delay="3600"/>
                            </p:stCondLst>
                            <p:childTnLst>
                              <p:par>
                                <p:cTn id="85" presetID="10" presetClass="entr" presetSubtype="0" fill="hold" nodeType="after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180"/>
                                        <p:tgtEl>
                                          <p:spTgt spid="22"/>
                                        </p:tgtEl>
                                      </p:cBhvr>
                                    </p:animEffect>
                                  </p:childTnLst>
                                </p:cTn>
                              </p:par>
                            </p:childTnLst>
                          </p:cTn>
                        </p:par>
                        <p:par>
                          <p:cTn id="88" fill="hold">
                            <p:stCondLst>
                              <p:cond delay="3780"/>
                            </p:stCondLst>
                            <p:childTnLst>
                              <p:par>
                                <p:cTn id="89" presetID="10" presetClass="entr" presetSubtype="0" fill="hold" nodeType="after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180"/>
                                        <p:tgtEl>
                                          <p:spTgt spid="23"/>
                                        </p:tgtEl>
                                      </p:cBhvr>
                                    </p:animEffect>
                                  </p:childTnLst>
                                </p:cTn>
                              </p:par>
                            </p:childTnLst>
                          </p:cTn>
                        </p:par>
                        <p:par>
                          <p:cTn id="92" fill="hold">
                            <p:stCondLst>
                              <p:cond delay="3960"/>
                            </p:stCondLst>
                            <p:childTnLst>
                              <p:par>
                                <p:cTn id="93" presetID="10" presetClass="entr" presetSubtype="0" fill="hold" nodeType="after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180"/>
                                        <p:tgtEl>
                                          <p:spTgt spid="24"/>
                                        </p:tgtEl>
                                      </p:cBhvr>
                                    </p:animEffect>
                                  </p:childTnLst>
                                </p:cTn>
                              </p:par>
                            </p:childTnLst>
                          </p:cTn>
                        </p:par>
                        <p:par>
                          <p:cTn id="96" fill="hold">
                            <p:stCondLst>
                              <p:cond delay="4140"/>
                            </p:stCondLst>
                            <p:childTnLst>
                              <p:par>
                                <p:cTn id="97" presetID="10" presetClass="entr" presetSubtype="0" fill="hold" grpId="0" nodeType="after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180"/>
                                        <p:tgtEl>
                                          <p:spTgt spid="25"/>
                                        </p:tgtEl>
                                      </p:cBhvr>
                                    </p:animEffect>
                                  </p:childTnLst>
                                </p:cTn>
                              </p:par>
                            </p:childTnLst>
                          </p:cTn>
                        </p:par>
                        <p:par>
                          <p:cTn id="100" fill="hold">
                            <p:stCondLst>
                              <p:cond delay="4320"/>
                            </p:stCondLst>
                            <p:childTnLst>
                              <p:par>
                                <p:cTn id="101" presetID="10" presetClass="entr" presetSubtype="0" fill="hold" nodeType="after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fade">
                                      <p:cBhvr>
                                        <p:cTn id="103" dur="180"/>
                                        <p:tgtEl>
                                          <p:spTgt spid="26"/>
                                        </p:tgtEl>
                                      </p:cBhvr>
                                    </p:animEffect>
                                  </p:childTnLst>
                                </p:cTn>
                              </p:par>
                            </p:childTnLst>
                          </p:cTn>
                        </p:par>
                        <p:par>
                          <p:cTn id="104" fill="hold">
                            <p:stCondLst>
                              <p:cond delay="4500"/>
                            </p:stCondLst>
                            <p:childTnLst>
                              <p:par>
                                <p:cTn id="105" presetID="10" presetClass="entr" presetSubtype="0" fill="hold" nodeType="after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fade">
                                      <p:cBhvr>
                                        <p:cTn id="107" dur="180"/>
                                        <p:tgtEl>
                                          <p:spTgt spid="27"/>
                                        </p:tgtEl>
                                      </p:cBhvr>
                                    </p:animEffect>
                                  </p:childTnLst>
                                </p:cTn>
                              </p:par>
                            </p:childTnLst>
                          </p:cTn>
                        </p:par>
                        <p:par>
                          <p:cTn id="108" fill="hold">
                            <p:stCondLst>
                              <p:cond delay="4680"/>
                            </p:stCondLst>
                            <p:childTnLst>
                              <p:par>
                                <p:cTn id="109" presetID="10" presetClass="entr" presetSubtype="0" fill="hold" nodeType="after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fade">
                                      <p:cBhvr>
                                        <p:cTn id="111" dur="180"/>
                                        <p:tgtEl>
                                          <p:spTgt spid="28"/>
                                        </p:tgtEl>
                                      </p:cBhvr>
                                    </p:animEffect>
                                  </p:childTnLst>
                                </p:cTn>
                              </p:par>
                            </p:childTnLst>
                          </p:cTn>
                        </p:par>
                        <p:par>
                          <p:cTn id="112" fill="hold">
                            <p:stCondLst>
                              <p:cond delay="4860"/>
                            </p:stCondLst>
                            <p:childTnLst>
                              <p:par>
                                <p:cTn id="113" presetID="10" presetClass="entr" presetSubtype="0" fill="hold" nodeType="afterEffect">
                                  <p:stCondLst>
                                    <p:cond delay="0"/>
                                  </p:stCondLst>
                                  <p:childTnLst>
                                    <p:set>
                                      <p:cBhvr>
                                        <p:cTn id="114" dur="1" fill="hold">
                                          <p:stCondLst>
                                            <p:cond delay="0"/>
                                          </p:stCondLst>
                                        </p:cTn>
                                        <p:tgtEl>
                                          <p:spTgt spid="29"/>
                                        </p:tgtEl>
                                        <p:attrNameLst>
                                          <p:attrName>style.visibility</p:attrName>
                                        </p:attrNameLst>
                                      </p:cBhvr>
                                      <p:to>
                                        <p:strVal val="visible"/>
                                      </p:to>
                                    </p:set>
                                    <p:animEffect transition="in" filter="fade">
                                      <p:cBhvr>
                                        <p:cTn id="115" dur="180"/>
                                        <p:tgtEl>
                                          <p:spTgt spid="29"/>
                                        </p:tgtEl>
                                      </p:cBhvr>
                                    </p:animEffect>
                                  </p:childTnLst>
                                </p:cTn>
                              </p:par>
                            </p:childTnLst>
                          </p:cTn>
                        </p:par>
                        <p:par>
                          <p:cTn id="116" fill="hold">
                            <p:stCondLst>
                              <p:cond delay="5040"/>
                            </p:stCondLst>
                            <p:childTnLst>
                              <p:par>
                                <p:cTn id="117" presetID="10" presetClass="entr" presetSubtype="0" fill="hold" grpId="0" nodeType="afterEffect">
                                  <p:stCondLst>
                                    <p:cond delay="0"/>
                                  </p:stCondLst>
                                  <p:childTnLst>
                                    <p:set>
                                      <p:cBhvr>
                                        <p:cTn id="118" dur="1" fill="hold">
                                          <p:stCondLst>
                                            <p:cond delay="0"/>
                                          </p:stCondLst>
                                        </p:cTn>
                                        <p:tgtEl>
                                          <p:spTgt spid="30"/>
                                        </p:tgtEl>
                                        <p:attrNameLst>
                                          <p:attrName>style.visibility</p:attrName>
                                        </p:attrNameLst>
                                      </p:cBhvr>
                                      <p:to>
                                        <p:strVal val="visible"/>
                                      </p:to>
                                    </p:set>
                                    <p:animEffect transition="in" filter="fade">
                                      <p:cBhvr>
                                        <p:cTn id="119" dur="180"/>
                                        <p:tgtEl>
                                          <p:spTgt spid="30"/>
                                        </p:tgtEl>
                                      </p:cBhvr>
                                    </p:animEffect>
                                  </p:childTnLst>
                                </p:cTn>
                              </p:par>
                            </p:childTnLst>
                          </p:cTn>
                        </p:par>
                        <p:par>
                          <p:cTn id="120" fill="hold">
                            <p:stCondLst>
                              <p:cond delay="5220"/>
                            </p:stCondLst>
                            <p:childTnLst>
                              <p:par>
                                <p:cTn id="121" presetID="10" presetClass="entr" presetSubtype="0" fill="hold" grpId="0" nodeType="afterEffect">
                                  <p:stCondLst>
                                    <p:cond delay="0"/>
                                  </p:stCondLst>
                                  <p:childTnLst>
                                    <p:set>
                                      <p:cBhvr>
                                        <p:cTn id="122" dur="1" fill="hold">
                                          <p:stCondLst>
                                            <p:cond delay="0"/>
                                          </p:stCondLst>
                                        </p:cTn>
                                        <p:tgtEl>
                                          <p:spTgt spid="31"/>
                                        </p:tgtEl>
                                        <p:attrNameLst>
                                          <p:attrName>style.visibility</p:attrName>
                                        </p:attrNameLst>
                                      </p:cBhvr>
                                      <p:to>
                                        <p:strVal val="visible"/>
                                      </p:to>
                                    </p:set>
                                    <p:animEffect transition="in" filter="fade">
                                      <p:cBhvr>
                                        <p:cTn id="123" dur="18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12" grpId="0" animBg="1"/>
      <p:bldP spid="16" grpId="0" animBg="1"/>
      <p:bldP spid="21" grpId="0" animBg="1"/>
      <p:bldP spid="25" grpId="0" animBg="1"/>
      <p:bldP spid="30" grpId="0" animBg="1"/>
      <p:bldP spid="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320040"/>
          </a:xfrm>
          <a:prstGeom prst="rect">
            <a:avLst/>
          </a:prstGeom>
          <a:noFill/>
          <a:ln/>
        </p:spPr>
        <p:txBody>
          <a:bodyPr wrap="square" lIns="0" tIns="0" rIns="0" bIns="0" rtlCol="0" anchor="ctr"/>
          <a:lstStyle/>
          <a:p>
            <a:pPr marL="0" indent="0">
              <a:buNone/>
            </a:pPr>
            <a:r>
              <a:rPr lang="en-US" sz="1300" b="1" kern="0" spc="200" dirty="0">
                <a:solidFill>
                  <a:srgbClr val="0D9488"/>
                </a:solidFill>
                <a:latin typeface="Calibri" pitchFamily="34" charset="0"/>
                <a:ea typeface="Calibri" pitchFamily="34" charset="-122"/>
                <a:cs typeface="Calibri" pitchFamily="34" charset="-120"/>
              </a:rPr>
              <a:t>PHASE 03 — HOW EDUSKON FILLS THE GAP</a:t>
            </a:r>
            <a:endParaRPr lang="en-US" sz="1300" dirty="0"/>
          </a:p>
        </p:txBody>
      </p:sp>
      <p:sp>
        <p:nvSpPr>
          <p:cNvPr id="3" name="Text 1"/>
          <p:cNvSpPr/>
          <p:nvPr/>
        </p:nvSpPr>
        <p:spPr>
          <a:xfrm>
            <a:off x="548640" y="685800"/>
            <a:ext cx="8046720" cy="548640"/>
          </a:xfrm>
          <a:prstGeom prst="rect">
            <a:avLst/>
          </a:prstGeom>
          <a:noFill/>
          <a:ln/>
        </p:spPr>
        <p:txBody>
          <a:bodyPr wrap="square" lIns="0" tIns="0" rIns="0" bIns="0" rtlCol="0" anchor="ctr"/>
          <a:lstStyle/>
          <a:p>
            <a:pPr marL="0" indent="0">
              <a:buNone/>
            </a:pPr>
            <a:r>
              <a:rPr lang="en-US" sz="3400" b="1" dirty="0">
                <a:solidFill>
                  <a:srgbClr val="1E2761"/>
                </a:solidFill>
                <a:latin typeface="Calibri" pitchFamily="34" charset="0"/>
                <a:ea typeface="Calibri" pitchFamily="34" charset="-122"/>
                <a:cs typeface="Calibri" pitchFamily="34" charset="-120"/>
              </a:rPr>
              <a:t>Every Gap. Closed. (2/2)</a:t>
            </a:r>
            <a:endParaRPr lang="en-US" sz="3400" dirty="0"/>
          </a:p>
        </p:txBody>
      </p:sp>
      <p:sp>
        <p:nvSpPr>
          <p:cNvPr id="4" name="Shape 2"/>
          <p:cNvSpPr/>
          <p:nvPr/>
        </p:nvSpPr>
        <p:spPr>
          <a:xfrm>
            <a:off x="548640" y="1536192"/>
            <a:ext cx="3246120" cy="868680"/>
          </a:xfrm>
          <a:prstGeom prst="roundRect">
            <a:avLst>
              <a:gd name="adj" fmla="val 8421"/>
            </a:avLst>
          </a:prstGeom>
          <a:solidFill>
            <a:srgbClr val="FDEDE4"/>
          </a:solidFill>
          <a:ln/>
        </p:spPr>
      </p:sp>
      <p:sp>
        <p:nvSpPr>
          <p:cNvPr id="5" name="Shape 3"/>
          <p:cNvSpPr/>
          <p:nvPr/>
        </p:nvSpPr>
        <p:spPr>
          <a:xfrm>
            <a:off x="713232" y="1719072"/>
            <a:ext cx="502920" cy="502920"/>
          </a:xfrm>
          <a:prstGeom prst="ellipse">
            <a:avLst/>
          </a:prstGeom>
          <a:solidFill>
            <a:srgbClr val="FFFFFF"/>
          </a:solidFill>
          <a:ln/>
        </p:spPr>
      </p:sp>
      <p:pic>
        <p:nvPicPr>
          <p:cNvPr id="6" name="Image 0" descr="preencoded.png"/>
          <p:cNvPicPr>
            <a:picLocks noChangeAspect="1"/>
          </p:cNvPicPr>
          <p:nvPr/>
        </p:nvPicPr>
        <p:blipFill>
          <a:blip r:embed="rId3"/>
          <a:stretch>
            <a:fillRect/>
          </a:stretch>
        </p:blipFill>
        <p:spPr>
          <a:xfrm>
            <a:off x="826389" y="1832229"/>
            <a:ext cx="276606" cy="276606"/>
          </a:xfrm>
          <a:prstGeom prst="rect">
            <a:avLst/>
          </a:prstGeom>
        </p:spPr>
      </p:pic>
      <p:sp>
        <p:nvSpPr>
          <p:cNvPr id="7" name="Text 4"/>
          <p:cNvSpPr/>
          <p:nvPr/>
        </p:nvSpPr>
        <p:spPr>
          <a:xfrm>
            <a:off x="1371600" y="1536192"/>
            <a:ext cx="2286000" cy="868680"/>
          </a:xfrm>
          <a:prstGeom prst="rect">
            <a:avLst/>
          </a:prstGeom>
          <a:noFill/>
          <a:ln/>
        </p:spPr>
        <p:txBody>
          <a:bodyPr wrap="square" lIns="0" tIns="0" rIns="0" bIns="0" rtlCol="0" anchor="ctr"/>
          <a:lstStyle/>
          <a:p>
            <a:pPr marL="0" indent="0">
              <a:buNone/>
            </a:pPr>
            <a:r>
              <a:rPr lang="en-US" sz="1350" b="1" dirty="0">
                <a:solidFill>
                  <a:srgbClr val="1E293B"/>
                </a:solidFill>
                <a:latin typeface="Calibri" pitchFamily="34" charset="0"/>
                <a:ea typeface="Calibri" pitchFamily="34" charset="-122"/>
                <a:cs typeface="Calibri" pitchFamily="34" charset="-120"/>
              </a:rPr>
              <a:t>No Analytics</a:t>
            </a:r>
            <a:endParaRPr lang="en-US" sz="1350" dirty="0"/>
          </a:p>
        </p:txBody>
      </p:sp>
      <p:pic>
        <p:nvPicPr>
          <p:cNvPr id="8" name="Image 1" descr="preencoded.png"/>
          <p:cNvPicPr>
            <a:picLocks noChangeAspect="1"/>
          </p:cNvPicPr>
          <p:nvPr/>
        </p:nvPicPr>
        <p:blipFill>
          <a:blip r:embed="rId4"/>
          <a:stretch>
            <a:fillRect/>
          </a:stretch>
        </p:blipFill>
        <p:spPr>
          <a:xfrm>
            <a:off x="4046220" y="1810512"/>
            <a:ext cx="320040" cy="320040"/>
          </a:xfrm>
          <a:prstGeom prst="rect">
            <a:avLst/>
          </a:prstGeom>
        </p:spPr>
      </p:pic>
      <p:sp>
        <p:nvSpPr>
          <p:cNvPr id="9" name="Shape 5"/>
          <p:cNvSpPr/>
          <p:nvPr/>
        </p:nvSpPr>
        <p:spPr>
          <a:xfrm>
            <a:off x="4617720" y="1536192"/>
            <a:ext cx="3977640" cy="868680"/>
          </a:xfrm>
          <a:prstGeom prst="roundRect">
            <a:avLst>
              <a:gd name="adj" fmla="val 8421"/>
            </a:avLst>
          </a:prstGeom>
          <a:solidFill>
            <a:srgbClr val="E6F5F3"/>
          </a:solidFill>
          <a:ln/>
          <a:effectLst>
            <a:outerShdw blurRad="76200" dist="25400" dir="5400000" algn="bl" rotWithShape="0">
              <a:srgbClr val="000000">
                <a:alpha val="8000"/>
              </a:srgbClr>
            </a:outerShdw>
          </a:effectLst>
        </p:spPr>
      </p:sp>
      <p:sp>
        <p:nvSpPr>
          <p:cNvPr id="10" name="Shape 6"/>
          <p:cNvSpPr/>
          <p:nvPr/>
        </p:nvSpPr>
        <p:spPr>
          <a:xfrm>
            <a:off x="4782312" y="1719072"/>
            <a:ext cx="502920" cy="502920"/>
          </a:xfrm>
          <a:prstGeom prst="ellipse">
            <a:avLst/>
          </a:prstGeom>
          <a:solidFill>
            <a:srgbClr val="0D9488"/>
          </a:solidFill>
          <a:ln/>
        </p:spPr>
      </p:sp>
      <p:pic>
        <p:nvPicPr>
          <p:cNvPr id="11" name="Image 2" descr="preencoded.png"/>
          <p:cNvPicPr>
            <a:picLocks noChangeAspect="1"/>
          </p:cNvPicPr>
          <p:nvPr/>
        </p:nvPicPr>
        <p:blipFill>
          <a:blip r:embed="rId5"/>
          <a:stretch>
            <a:fillRect/>
          </a:stretch>
        </p:blipFill>
        <p:spPr>
          <a:xfrm>
            <a:off x="4895469" y="1832229"/>
            <a:ext cx="276606" cy="276606"/>
          </a:xfrm>
          <a:prstGeom prst="rect">
            <a:avLst/>
          </a:prstGeom>
        </p:spPr>
      </p:pic>
      <p:sp>
        <p:nvSpPr>
          <p:cNvPr id="12" name="Text 7"/>
          <p:cNvSpPr/>
          <p:nvPr/>
        </p:nvSpPr>
        <p:spPr>
          <a:xfrm>
            <a:off x="5440680" y="1609344"/>
            <a:ext cx="3017520" cy="722376"/>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Real-time analytics &amp; performance reports</a:t>
            </a:r>
            <a:endParaRPr lang="en-US" sz="1300" dirty="0"/>
          </a:p>
        </p:txBody>
      </p:sp>
      <p:sp>
        <p:nvSpPr>
          <p:cNvPr id="13" name="Shape 8"/>
          <p:cNvSpPr/>
          <p:nvPr/>
        </p:nvSpPr>
        <p:spPr>
          <a:xfrm>
            <a:off x="548640" y="2606040"/>
            <a:ext cx="3246120" cy="868680"/>
          </a:xfrm>
          <a:prstGeom prst="roundRect">
            <a:avLst>
              <a:gd name="adj" fmla="val 8421"/>
            </a:avLst>
          </a:prstGeom>
          <a:solidFill>
            <a:srgbClr val="FDEDE4"/>
          </a:solidFill>
          <a:ln/>
        </p:spPr>
      </p:sp>
      <p:sp>
        <p:nvSpPr>
          <p:cNvPr id="14" name="Shape 9"/>
          <p:cNvSpPr/>
          <p:nvPr/>
        </p:nvSpPr>
        <p:spPr>
          <a:xfrm>
            <a:off x="713232" y="2788920"/>
            <a:ext cx="502920" cy="502920"/>
          </a:xfrm>
          <a:prstGeom prst="ellipse">
            <a:avLst/>
          </a:prstGeom>
          <a:solidFill>
            <a:srgbClr val="FFFFFF"/>
          </a:solidFill>
          <a:ln/>
        </p:spPr>
      </p:sp>
      <p:pic>
        <p:nvPicPr>
          <p:cNvPr id="15" name="Image 3" descr="preencoded.png"/>
          <p:cNvPicPr>
            <a:picLocks noChangeAspect="1"/>
          </p:cNvPicPr>
          <p:nvPr/>
        </p:nvPicPr>
        <p:blipFill>
          <a:blip r:embed="rId6"/>
          <a:stretch>
            <a:fillRect/>
          </a:stretch>
        </p:blipFill>
        <p:spPr>
          <a:xfrm>
            <a:off x="826389" y="2902077"/>
            <a:ext cx="276606" cy="276606"/>
          </a:xfrm>
          <a:prstGeom prst="rect">
            <a:avLst/>
          </a:prstGeom>
        </p:spPr>
      </p:pic>
      <p:sp>
        <p:nvSpPr>
          <p:cNvPr id="16" name="Text 10"/>
          <p:cNvSpPr/>
          <p:nvPr/>
        </p:nvSpPr>
        <p:spPr>
          <a:xfrm>
            <a:off x="1371600" y="2606040"/>
            <a:ext cx="2286000" cy="868680"/>
          </a:xfrm>
          <a:prstGeom prst="rect">
            <a:avLst/>
          </a:prstGeom>
          <a:noFill/>
          <a:ln/>
        </p:spPr>
        <p:txBody>
          <a:bodyPr wrap="square" lIns="0" tIns="0" rIns="0" bIns="0" rtlCol="0" anchor="ctr"/>
          <a:lstStyle/>
          <a:p>
            <a:pPr marL="0" indent="0">
              <a:buNone/>
            </a:pPr>
            <a:r>
              <a:rPr lang="en-US" sz="1350" b="1" dirty="0">
                <a:solidFill>
                  <a:srgbClr val="1E293B"/>
                </a:solidFill>
                <a:latin typeface="Calibri" pitchFamily="34" charset="0"/>
                <a:ea typeface="Calibri" pitchFamily="34" charset="-122"/>
                <a:cs typeface="Calibri" pitchFamily="34" charset="-120"/>
              </a:rPr>
              <a:t>Disorganized Resources</a:t>
            </a:r>
            <a:endParaRPr lang="en-US" sz="1350" dirty="0"/>
          </a:p>
        </p:txBody>
      </p:sp>
      <p:pic>
        <p:nvPicPr>
          <p:cNvPr id="17" name="Image 4" descr="preencoded.png"/>
          <p:cNvPicPr>
            <a:picLocks noChangeAspect="1"/>
          </p:cNvPicPr>
          <p:nvPr/>
        </p:nvPicPr>
        <p:blipFill>
          <a:blip r:embed="rId4"/>
          <a:stretch>
            <a:fillRect/>
          </a:stretch>
        </p:blipFill>
        <p:spPr>
          <a:xfrm>
            <a:off x="4046220" y="2880360"/>
            <a:ext cx="320040" cy="320040"/>
          </a:xfrm>
          <a:prstGeom prst="rect">
            <a:avLst/>
          </a:prstGeom>
        </p:spPr>
      </p:pic>
      <p:sp>
        <p:nvSpPr>
          <p:cNvPr id="18" name="Shape 11"/>
          <p:cNvSpPr/>
          <p:nvPr/>
        </p:nvSpPr>
        <p:spPr>
          <a:xfrm>
            <a:off x="4617720" y="2606040"/>
            <a:ext cx="3977640" cy="868680"/>
          </a:xfrm>
          <a:prstGeom prst="roundRect">
            <a:avLst>
              <a:gd name="adj" fmla="val 8421"/>
            </a:avLst>
          </a:prstGeom>
          <a:solidFill>
            <a:srgbClr val="E6F5F3"/>
          </a:solidFill>
          <a:ln/>
          <a:effectLst>
            <a:outerShdw blurRad="76200" dist="25400" dir="5400000" algn="bl" rotWithShape="0">
              <a:srgbClr val="000000">
                <a:alpha val="8000"/>
              </a:srgbClr>
            </a:outerShdw>
          </a:effectLst>
        </p:spPr>
      </p:sp>
      <p:sp>
        <p:nvSpPr>
          <p:cNvPr id="19" name="Shape 12"/>
          <p:cNvSpPr/>
          <p:nvPr/>
        </p:nvSpPr>
        <p:spPr>
          <a:xfrm>
            <a:off x="4782312" y="2788920"/>
            <a:ext cx="502920" cy="502920"/>
          </a:xfrm>
          <a:prstGeom prst="ellipse">
            <a:avLst/>
          </a:prstGeom>
          <a:solidFill>
            <a:srgbClr val="0D9488"/>
          </a:solidFill>
          <a:ln/>
        </p:spPr>
      </p:sp>
      <p:pic>
        <p:nvPicPr>
          <p:cNvPr id="20" name="Image 5" descr="preencoded.png"/>
          <p:cNvPicPr>
            <a:picLocks noChangeAspect="1"/>
          </p:cNvPicPr>
          <p:nvPr/>
        </p:nvPicPr>
        <p:blipFill>
          <a:blip r:embed="rId7"/>
          <a:stretch>
            <a:fillRect/>
          </a:stretch>
        </p:blipFill>
        <p:spPr>
          <a:xfrm>
            <a:off x="4895469" y="2902077"/>
            <a:ext cx="276606" cy="276606"/>
          </a:xfrm>
          <a:prstGeom prst="rect">
            <a:avLst/>
          </a:prstGeom>
        </p:spPr>
      </p:pic>
      <p:sp>
        <p:nvSpPr>
          <p:cNvPr id="21" name="Text 13"/>
          <p:cNvSpPr/>
          <p:nvPr/>
        </p:nvSpPr>
        <p:spPr>
          <a:xfrm>
            <a:off x="5440680" y="2679192"/>
            <a:ext cx="3017520" cy="722376"/>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Centralized notes, PDFs &amp; resources by subject/chapter</a:t>
            </a:r>
            <a:endParaRPr lang="en-US" sz="1300" dirty="0"/>
          </a:p>
        </p:txBody>
      </p:sp>
      <p:sp>
        <p:nvSpPr>
          <p:cNvPr id="22" name="Shape 14"/>
          <p:cNvSpPr/>
          <p:nvPr/>
        </p:nvSpPr>
        <p:spPr>
          <a:xfrm>
            <a:off x="548640" y="3675888"/>
            <a:ext cx="3246120" cy="868680"/>
          </a:xfrm>
          <a:prstGeom prst="roundRect">
            <a:avLst>
              <a:gd name="adj" fmla="val 8421"/>
            </a:avLst>
          </a:prstGeom>
          <a:solidFill>
            <a:srgbClr val="FDEDE4"/>
          </a:solidFill>
          <a:ln/>
        </p:spPr>
      </p:sp>
      <p:sp>
        <p:nvSpPr>
          <p:cNvPr id="23" name="Shape 15"/>
          <p:cNvSpPr/>
          <p:nvPr/>
        </p:nvSpPr>
        <p:spPr>
          <a:xfrm>
            <a:off x="713232" y="3858768"/>
            <a:ext cx="502920" cy="502920"/>
          </a:xfrm>
          <a:prstGeom prst="ellipse">
            <a:avLst/>
          </a:prstGeom>
          <a:solidFill>
            <a:srgbClr val="FFFFFF"/>
          </a:solidFill>
          <a:ln/>
        </p:spPr>
      </p:sp>
      <p:pic>
        <p:nvPicPr>
          <p:cNvPr id="24" name="Image 6" descr="preencoded.png"/>
          <p:cNvPicPr>
            <a:picLocks noChangeAspect="1"/>
          </p:cNvPicPr>
          <p:nvPr/>
        </p:nvPicPr>
        <p:blipFill>
          <a:blip r:embed="rId8"/>
          <a:stretch>
            <a:fillRect/>
          </a:stretch>
        </p:blipFill>
        <p:spPr>
          <a:xfrm>
            <a:off x="826389" y="3971925"/>
            <a:ext cx="276606" cy="276606"/>
          </a:xfrm>
          <a:prstGeom prst="rect">
            <a:avLst/>
          </a:prstGeom>
        </p:spPr>
      </p:pic>
      <p:sp>
        <p:nvSpPr>
          <p:cNvPr id="25" name="Text 16"/>
          <p:cNvSpPr/>
          <p:nvPr/>
        </p:nvSpPr>
        <p:spPr>
          <a:xfrm>
            <a:off x="1371600" y="3675888"/>
            <a:ext cx="2286000" cy="868680"/>
          </a:xfrm>
          <a:prstGeom prst="rect">
            <a:avLst/>
          </a:prstGeom>
          <a:noFill/>
          <a:ln/>
        </p:spPr>
        <p:txBody>
          <a:bodyPr wrap="square" lIns="0" tIns="0" rIns="0" bIns="0" rtlCol="0" anchor="ctr"/>
          <a:lstStyle/>
          <a:p>
            <a:pPr marL="0" indent="0">
              <a:buNone/>
            </a:pPr>
            <a:r>
              <a:rPr lang="en-US" sz="1350" b="1" dirty="0">
                <a:solidFill>
                  <a:srgbClr val="1E293B"/>
                </a:solidFill>
                <a:latin typeface="Calibri" pitchFamily="34" charset="0"/>
                <a:ea typeface="Calibri" pitchFamily="34" charset="-122"/>
                <a:cs typeface="Calibri" pitchFamily="34" charset="-120"/>
              </a:rPr>
              <a:t>Security Concerns</a:t>
            </a:r>
            <a:endParaRPr lang="en-US" sz="1350" dirty="0"/>
          </a:p>
        </p:txBody>
      </p:sp>
      <p:pic>
        <p:nvPicPr>
          <p:cNvPr id="26" name="Image 7" descr="preencoded.png"/>
          <p:cNvPicPr>
            <a:picLocks noChangeAspect="1"/>
          </p:cNvPicPr>
          <p:nvPr/>
        </p:nvPicPr>
        <p:blipFill>
          <a:blip r:embed="rId4"/>
          <a:stretch>
            <a:fillRect/>
          </a:stretch>
        </p:blipFill>
        <p:spPr>
          <a:xfrm>
            <a:off x="4046220" y="3950208"/>
            <a:ext cx="320040" cy="320040"/>
          </a:xfrm>
          <a:prstGeom prst="rect">
            <a:avLst/>
          </a:prstGeom>
        </p:spPr>
      </p:pic>
      <p:sp>
        <p:nvSpPr>
          <p:cNvPr id="27" name="Shape 17"/>
          <p:cNvSpPr/>
          <p:nvPr/>
        </p:nvSpPr>
        <p:spPr>
          <a:xfrm>
            <a:off x="4617720" y="3675888"/>
            <a:ext cx="3977640" cy="868680"/>
          </a:xfrm>
          <a:prstGeom prst="roundRect">
            <a:avLst>
              <a:gd name="adj" fmla="val 8421"/>
            </a:avLst>
          </a:prstGeom>
          <a:solidFill>
            <a:srgbClr val="E6F5F3"/>
          </a:solidFill>
          <a:ln/>
          <a:effectLst>
            <a:outerShdw blurRad="76200" dist="25400" dir="5400000" algn="bl" rotWithShape="0">
              <a:srgbClr val="000000">
                <a:alpha val="8000"/>
              </a:srgbClr>
            </a:outerShdw>
          </a:effectLst>
        </p:spPr>
      </p:sp>
      <p:sp>
        <p:nvSpPr>
          <p:cNvPr id="28" name="Shape 18"/>
          <p:cNvSpPr/>
          <p:nvPr/>
        </p:nvSpPr>
        <p:spPr>
          <a:xfrm>
            <a:off x="4782312" y="3858768"/>
            <a:ext cx="502920" cy="502920"/>
          </a:xfrm>
          <a:prstGeom prst="ellipse">
            <a:avLst/>
          </a:prstGeom>
          <a:solidFill>
            <a:srgbClr val="0D9488"/>
          </a:solidFill>
          <a:ln/>
        </p:spPr>
      </p:sp>
      <p:pic>
        <p:nvPicPr>
          <p:cNvPr id="29" name="Image 8" descr="preencoded.png"/>
          <p:cNvPicPr>
            <a:picLocks noChangeAspect="1"/>
          </p:cNvPicPr>
          <p:nvPr/>
        </p:nvPicPr>
        <p:blipFill>
          <a:blip r:embed="rId9"/>
          <a:stretch>
            <a:fillRect/>
          </a:stretch>
        </p:blipFill>
        <p:spPr>
          <a:xfrm>
            <a:off x="4895469" y="3971925"/>
            <a:ext cx="276606" cy="276606"/>
          </a:xfrm>
          <a:prstGeom prst="rect">
            <a:avLst/>
          </a:prstGeom>
        </p:spPr>
      </p:pic>
      <p:sp>
        <p:nvSpPr>
          <p:cNvPr id="30" name="Text 19"/>
          <p:cNvSpPr/>
          <p:nvPr/>
        </p:nvSpPr>
        <p:spPr>
          <a:xfrm>
            <a:off x="5440680" y="3749040"/>
            <a:ext cx="3017520" cy="722376"/>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Hashed passwords, token sessions &amp; role-based access</a:t>
            </a:r>
            <a:endParaRPr lang="en-US" sz="1300" dirty="0"/>
          </a:p>
        </p:txBody>
      </p:sp>
      <p:sp>
        <p:nvSpPr>
          <p:cNvPr id="31" name="Text 20"/>
          <p:cNvSpPr/>
          <p:nvPr/>
        </p:nvSpPr>
        <p:spPr>
          <a:xfrm>
            <a:off x="8549640" y="4828032"/>
            <a:ext cx="457200" cy="274320"/>
          </a:xfrm>
          <a:prstGeom prst="rect">
            <a:avLst/>
          </a:prstGeom>
          <a:noFill/>
          <a:ln/>
        </p:spPr>
        <p:txBody>
          <a:bodyPr wrap="square" lIns="0" tIns="0" rIns="0" bIns="0" rtlCol="0" anchor="ctr"/>
          <a:lstStyle/>
          <a:p>
            <a:pPr marL="0" indent="0" algn="r">
              <a:buNone/>
            </a:pPr>
            <a:r>
              <a:rPr lang="en-US" sz="1000" dirty="0">
                <a:solidFill>
                  <a:srgbClr val="64748B"/>
                </a:solidFill>
                <a:latin typeface="Calibri" pitchFamily="34" charset="0"/>
                <a:ea typeface="Calibri" pitchFamily="34" charset="-122"/>
                <a:cs typeface="Calibri" pitchFamily="34" charset="-120"/>
              </a:rPr>
              <a:t>05</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par>
                          <p:cTn id="40" fill="hold">
                            <p:stCondLst>
                              <p:cond delay="1620"/>
                            </p:stCondLst>
                            <p:childTnLst>
                              <p:par>
                                <p:cTn id="41" presetID="10"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80"/>
                                        <p:tgtEl>
                                          <p:spTgt spid="11"/>
                                        </p:tgtEl>
                                      </p:cBhvr>
                                    </p:animEffect>
                                  </p:childTnLst>
                                </p:cTn>
                              </p:par>
                            </p:childTnLst>
                          </p:cTn>
                        </p:par>
                        <p:par>
                          <p:cTn id="44" fill="hold">
                            <p:stCondLst>
                              <p:cond delay="1800"/>
                            </p:stCondLst>
                            <p:childTnLst>
                              <p:par>
                                <p:cTn id="45" presetID="10" presetClass="entr" presetSubtype="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80"/>
                                        <p:tgtEl>
                                          <p:spTgt spid="12"/>
                                        </p:tgtEl>
                                      </p:cBhvr>
                                    </p:animEffect>
                                  </p:childTnLst>
                                </p:cTn>
                              </p:par>
                            </p:childTnLst>
                          </p:cTn>
                        </p:par>
                        <p:par>
                          <p:cTn id="48" fill="hold">
                            <p:stCondLst>
                              <p:cond delay="1980"/>
                            </p:stCondLst>
                            <p:childTnLst>
                              <p:par>
                                <p:cTn id="49" presetID="10"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80"/>
                                        <p:tgtEl>
                                          <p:spTgt spid="13"/>
                                        </p:tgtEl>
                                      </p:cBhvr>
                                    </p:animEffect>
                                  </p:childTnLst>
                                </p:cTn>
                              </p:par>
                            </p:childTnLst>
                          </p:cTn>
                        </p:par>
                        <p:par>
                          <p:cTn id="52" fill="hold">
                            <p:stCondLst>
                              <p:cond delay="2160"/>
                            </p:stCondLst>
                            <p:childTnLst>
                              <p:par>
                                <p:cTn id="53" presetID="10" presetClass="entr" presetSubtype="0"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80"/>
                                        <p:tgtEl>
                                          <p:spTgt spid="14"/>
                                        </p:tgtEl>
                                      </p:cBhvr>
                                    </p:animEffect>
                                  </p:childTnLst>
                                </p:cTn>
                              </p:par>
                            </p:childTnLst>
                          </p:cTn>
                        </p:par>
                        <p:par>
                          <p:cTn id="56" fill="hold">
                            <p:stCondLst>
                              <p:cond delay="2340"/>
                            </p:stCondLst>
                            <p:childTnLst>
                              <p:par>
                                <p:cTn id="57" presetID="10"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80"/>
                                        <p:tgtEl>
                                          <p:spTgt spid="15"/>
                                        </p:tgtEl>
                                      </p:cBhvr>
                                    </p:animEffect>
                                  </p:childTnLst>
                                </p:cTn>
                              </p:par>
                            </p:childTnLst>
                          </p:cTn>
                        </p:par>
                        <p:par>
                          <p:cTn id="60" fill="hold">
                            <p:stCondLst>
                              <p:cond delay="2520"/>
                            </p:stCondLst>
                            <p:childTnLst>
                              <p:par>
                                <p:cTn id="61" presetID="10" presetClass="entr" presetSubtype="0"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80"/>
                                        <p:tgtEl>
                                          <p:spTgt spid="16"/>
                                        </p:tgtEl>
                                      </p:cBhvr>
                                    </p:animEffect>
                                  </p:childTnLst>
                                </p:cTn>
                              </p:par>
                            </p:childTnLst>
                          </p:cTn>
                        </p:par>
                        <p:par>
                          <p:cTn id="64" fill="hold">
                            <p:stCondLst>
                              <p:cond delay="2700"/>
                            </p:stCondLst>
                            <p:childTnLst>
                              <p:par>
                                <p:cTn id="65" presetID="10" presetClass="entr" presetSubtype="0"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180"/>
                                        <p:tgtEl>
                                          <p:spTgt spid="17"/>
                                        </p:tgtEl>
                                      </p:cBhvr>
                                    </p:animEffect>
                                  </p:childTnLst>
                                </p:cTn>
                              </p:par>
                            </p:childTnLst>
                          </p:cTn>
                        </p:par>
                        <p:par>
                          <p:cTn id="68" fill="hold">
                            <p:stCondLst>
                              <p:cond delay="2880"/>
                            </p:stCondLst>
                            <p:childTnLst>
                              <p:par>
                                <p:cTn id="69" presetID="10" presetClass="entr" presetSubtype="0" fill="hold" nodeType="after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180"/>
                                        <p:tgtEl>
                                          <p:spTgt spid="18"/>
                                        </p:tgtEl>
                                      </p:cBhvr>
                                    </p:animEffect>
                                  </p:childTnLst>
                                </p:cTn>
                              </p:par>
                            </p:childTnLst>
                          </p:cTn>
                        </p:par>
                        <p:par>
                          <p:cTn id="72" fill="hold">
                            <p:stCondLst>
                              <p:cond delay="3060"/>
                            </p:stCondLst>
                            <p:childTnLst>
                              <p:par>
                                <p:cTn id="73" presetID="10" presetClass="entr" presetSubtype="0" fill="hold"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180"/>
                                        <p:tgtEl>
                                          <p:spTgt spid="19"/>
                                        </p:tgtEl>
                                      </p:cBhvr>
                                    </p:animEffect>
                                  </p:childTnLst>
                                </p:cTn>
                              </p:par>
                            </p:childTnLst>
                          </p:cTn>
                        </p:par>
                        <p:par>
                          <p:cTn id="76" fill="hold">
                            <p:stCondLst>
                              <p:cond delay="3240"/>
                            </p:stCondLst>
                            <p:childTnLst>
                              <p:par>
                                <p:cTn id="77" presetID="10" presetClass="entr" presetSubtype="0" fill="hold"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80"/>
                                        <p:tgtEl>
                                          <p:spTgt spid="20"/>
                                        </p:tgtEl>
                                      </p:cBhvr>
                                    </p:animEffect>
                                  </p:childTnLst>
                                </p:cTn>
                              </p:par>
                            </p:childTnLst>
                          </p:cTn>
                        </p:par>
                        <p:par>
                          <p:cTn id="80" fill="hold">
                            <p:stCondLst>
                              <p:cond delay="3420"/>
                            </p:stCondLst>
                            <p:childTnLst>
                              <p:par>
                                <p:cTn id="81" presetID="10" presetClass="entr" presetSubtype="0"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180"/>
                                        <p:tgtEl>
                                          <p:spTgt spid="21"/>
                                        </p:tgtEl>
                                      </p:cBhvr>
                                    </p:animEffect>
                                  </p:childTnLst>
                                </p:cTn>
                              </p:par>
                            </p:childTnLst>
                          </p:cTn>
                        </p:par>
                        <p:par>
                          <p:cTn id="84" fill="hold">
                            <p:stCondLst>
                              <p:cond delay="3600"/>
                            </p:stCondLst>
                            <p:childTnLst>
                              <p:par>
                                <p:cTn id="85" presetID="10" presetClass="entr" presetSubtype="0" fill="hold" nodeType="after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180"/>
                                        <p:tgtEl>
                                          <p:spTgt spid="22"/>
                                        </p:tgtEl>
                                      </p:cBhvr>
                                    </p:animEffect>
                                  </p:childTnLst>
                                </p:cTn>
                              </p:par>
                            </p:childTnLst>
                          </p:cTn>
                        </p:par>
                        <p:par>
                          <p:cTn id="88" fill="hold">
                            <p:stCondLst>
                              <p:cond delay="3780"/>
                            </p:stCondLst>
                            <p:childTnLst>
                              <p:par>
                                <p:cTn id="89" presetID="10" presetClass="entr" presetSubtype="0" fill="hold" nodeType="after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180"/>
                                        <p:tgtEl>
                                          <p:spTgt spid="23"/>
                                        </p:tgtEl>
                                      </p:cBhvr>
                                    </p:animEffect>
                                  </p:childTnLst>
                                </p:cTn>
                              </p:par>
                            </p:childTnLst>
                          </p:cTn>
                        </p:par>
                        <p:par>
                          <p:cTn id="92" fill="hold">
                            <p:stCondLst>
                              <p:cond delay="3960"/>
                            </p:stCondLst>
                            <p:childTnLst>
                              <p:par>
                                <p:cTn id="93" presetID="10" presetClass="entr" presetSubtype="0" fill="hold" nodeType="after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180"/>
                                        <p:tgtEl>
                                          <p:spTgt spid="24"/>
                                        </p:tgtEl>
                                      </p:cBhvr>
                                    </p:animEffect>
                                  </p:childTnLst>
                                </p:cTn>
                              </p:par>
                            </p:childTnLst>
                          </p:cTn>
                        </p:par>
                        <p:par>
                          <p:cTn id="96" fill="hold">
                            <p:stCondLst>
                              <p:cond delay="4140"/>
                            </p:stCondLst>
                            <p:childTnLst>
                              <p:par>
                                <p:cTn id="97" presetID="10" presetClass="entr" presetSubtype="0" fill="hold" grpId="0" nodeType="after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180"/>
                                        <p:tgtEl>
                                          <p:spTgt spid="25"/>
                                        </p:tgtEl>
                                      </p:cBhvr>
                                    </p:animEffect>
                                  </p:childTnLst>
                                </p:cTn>
                              </p:par>
                            </p:childTnLst>
                          </p:cTn>
                        </p:par>
                        <p:par>
                          <p:cTn id="100" fill="hold">
                            <p:stCondLst>
                              <p:cond delay="4320"/>
                            </p:stCondLst>
                            <p:childTnLst>
                              <p:par>
                                <p:cTn id="101" presetID="10" presetClass="entr" presetSubtype="0" fill="hold" nodeType="after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fade">
                                      <p:cBhvr>
                                        <p:cTn id="103" dur="180"/>
                                        <p:tgtEl>
                                          <p:spTgt spid="26"/>
                                        </p:tgtEl>
                                      </p:cBhvr>
                                    </p:animEffect>
                                  </p:childTnLst>
                                </p:cTn>
                              </p:par>
                            </p:childTnLst>
                          </p:cTn>
                        </p:par>
                        <p:par>
                          <p:cTn id="104" fill="hold">
                            <p:stCondLst>
                              <p:cond delay="4500"/>
                            </p:stCondLst>
                            <p:childTnLst>
                              <p:par>
                                <p:cTn id="105" presetID="10" presetClass="entr" presetSubtype="0" fill="hold" nodeType="after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fade">
                                      <p:cBhvr>
                                        <p:cTn id="107" dur="180"/>
                                        <p:tgtEl>
                                          <p:spTgt spid="27"/>
                                        </p:tgtEl>
                                      </p:cBhvr>
                                    </p:animEffect>
                                  </p:childTnLst>
                                </p:cTn>
                              </p:par>
                            </p:childTnLst>
                          </p:cTn>
                        </p:par>
                        <p:par>
                          <p:cTn id="108" fill="hold">
                            <p:stCondLst>
                              <p:cond delay="4680"/>
                            </p:stCondLst>
                            <p:childTnLst>
                              <p:par>
                                <p:cTn id="109" presetID="10" presetClass="entr" presetSubtype="0" fill="hold" nodeType="after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fade">
                                      <p:cBhvr>
                                        <p:cTn id="111" dur="180"/>
                                        <p:tgtEl>
                                          <p:spTgt spid="28"/>
                                        </p:tgtEl>
                                      </p:cBhvr>
                                    </p:animEffect>
                                  </p:childTnLst>
                                </p:cTn>
                              </p:par>
                            </p:childTnLst>
                          </p:cTn>
                        </p:par>
                        <p:par>
                          <p:cTn id="112" fill="hold">
                            <p:stCondLst>
                              <p:cond delay="4860"/>
                            </p:stCondLst>
                            <p:childTnLst>
                              <p:par>
                                <p:cTn id="113" presetID="10" presetClass="entr" presetSubtype="0" fill="hold" nodeType="afterEffect">
                                  <p:stCondLst>
                                    <p:cond delay="0"/>
                                  </p:stCondLst>
                                  <p:childTnLst>
                                    <p:set>
                                      <p:cBhvr>
                                        <p:cTn id="114" dur="1" fill="hold">
                                          <p:stCondLst>
                                            <p:cond delay="0"/>
                                          </p:stCondLst>
                                        </p:cTn>
                                        <p:tgtEl>
                                          <p:spTgt spid="29"/>
                                        </p:tgtEl>
                                        <p:attrNameLst>
                                          <p:attrName>style.visibility</p:attrName>
                                        </p:attrNameLst>
                                      </p:cBhvr>
                                      <p:to>
                                        <p:strVal val="visible"/>
                                      </p:to>
                                    </p:set>
                                    <p:animEffect transition="in" filter="fade">
                                      <p:cBhvr>
                                        <p:cTn id="115" dur="180"/>
                                        <p:tgtEl>
                                          <p:spTgt spid="29"/>
                                        </p:tgtEl>
                                      </p:cBhvr>
                                    </p:animEffect>
                                  </p:childTnLst>
                                </p:cTn>
                              </p:par>
                            </p:childTnLst>
                          </p:cTn>
                        </p:par>
                        <p:par>
                          <p:cTn id="116" fill="hold">
                            <p:stCondLst>
                              <p:cond delay="5040"/>
                            </p:stCondLst>
                            <p:childTnLst>
                              <p:par>
                                <p:cTn id="117" presetID="10" presetClass="entr" presetSubtype="0" fill="hold" grpId="0" nodeType="afterEffect">
                                  <p:stCondLst>
                                    <p:cond delay="0"/>
                                  </p:stCondLst>
                                  <p:childTnLst>
                                    <p:set>
                                      <p:cBhvr>
                                        <p:cTn id="118" dur="1" fill="hold">
                                          <p:stCondLst>
                                            <p:cond delay="0"/>
                                          </p:stCondLst>
                                        </p:cTn>
                                        <p:tgtEl>
                                          <p:spTgt spid="30"/>
                                        </p:tgtEl>
                                        <p:attrNameLst>
                                          <p:attrName>style.visibility</p:attrName>
                                        </p:attrNameLst>
                                      </p:cBhvr>
                                      <p:to>
                                        <p:strVal val="visible"/>
                                      </p:to>
                                    </p:set>
                                    <p:animEffect transition="in" filter="fade">
                                      <p:cBhvr>
                                        <p:cTn id="119" dur="180"/>
                                        <p:tgtEl>
                                          <p:spTgt spid="30"/>
                                        </p:tgtEl>
                                      </p:cBhvr>
                                    </p:animEffect>
                                  </p:childTnLst>
                                </p:cTn>
                              </p:par>
                            </p:childTnLst>
                          </p:cTn>
                        </p:par>
                        <p:par>
                          <p:cTn id="120" fill="hold">
                            <p:stCondLst>
                              <p:cond delay="5220"/>
                            </p:stCondLst>
                            <p:childTnLst>
                              <p:par>
                                <p:cTn id="121" presetID="10" presetClass="entr" presetSubtype="0" fill="hold" grpId="0" nodeType="afterEffect">
                                  <p:stCondLst>
                                    <p:cond delay="0"/>
                                  </p:stCondLst>
                                  <p:childTnLst>
                                    <p:set>
                                      <p:cBhvr>
                                        <p:cTn id="122" dur="1" fill="hold">
                                          <p:stCondLst>
                                            <p:cond delay="0"/>
                                          </p:stCondLst>
                                        </p:cTn>
                                        <p:tgtEl>
                                          <p:spTgt spid="31"/>
                                        </p:tgtEl>
                                        <p:attrNameLst>
                                          <p:attrName>style.visibility</p:attrName>
                                        </p:attrNameLst>
                                      </p:cBhvr>
                                      <p:to>
                                        <p:strVal val="visible"/>
                                      </p:to>
                                    </p:set>
                                    <p:animEffect transition="in" filter="fade">
                                      <p:cBhvr>
                                        <p:cTn id="123" dur="18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12" grpId="0" animBg="1"/>
      <p:bldP spid="16" grpId="0" animBg="1"/>
      <p:bldP spid="21" grpId="0" animBg="1"/>
      <p:bldP spid="25" grpId="0" animBg="1"/>
      <p:bldP spid="30" grpId="0" animBg="1"/>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320040"/>
          </a:xfrm>
          <a:prstGeom prst="rect">
            <a:avLst/>
          </a:prstGeom>
          <a:noFill/>
          <a:ln/>
        </p:spPr>
        <p:txBody>
          <a:bodyPr wrap="square" lIns="0" tIns="0" rIns="0" bIns="0" rtlCol="0" anchor="ctr"/>
          <a:lstStyle/>
          <a:p>
            <a:pPr marL="0" indent="0">
              <a:buNone/>
            </a:pPr>
            <a:r>
              <a:rPr lang="en-US" sz="1300" b="1" kern="0" spc="200" dirty="0">
                <a:solidFill>
                  <a:srgbClr val="0D9488"/>
                </a:solidFill>
                <a:latin typeface="Calibri" pitchFamily="34" charset="0"/>
                <a:ea typeface="Calibri" pitchFamily="34" charset="-122"/>
                <a:cs typeface="Calibri" pitchFamily="34" charset="-120"/>
              </a:rPr>
              <a:t>PHASE 04 — WHAT'S INSIDE</a:t>
            </a:r>
            <a:endParaRPr lang="en-US" sz="1300" dirty="0"/>
          </a:p>
        </p:txBody>
      </p:sp>
      <p:sp>
        <p:nvSpPr>
          <p:cNvPr id="3" name="Text 1"/>
          <p:cNvSpPr/>
          <p:nvPr/>
        </p:nvSpPr>
        <p:spPr>
          <a:xfrm>
            <a:off x="548640" y="685800"/>
            <a:ext cx="8046720" cy="548640"/>
          </a:xfrm>
          <a:prstGeom prst="rect">
            <a:avLst/>
          </a:prstGeom>
          <a:noFill/>
          <a:ln/>
        </p:spPr>
        <p:txBody>
          <a:bodyPr wrap="square" lIns="0" tIns="0" rIns="0" bIns="0" rtlCol="0" anchor="ctr"/>
          <a:lstStyle/>
          <a:p>
            <a:pPr marL="0" indent="0">
              <a:buNone/>
            </a:pPr>
            <a:r>
              <a:rPr lang="en-US" sz="3400" b="1" dirty="0">
                <a:solidFill>
                  <a:srgbClr val="1E2761"/>
                </a:solidFill>
                <a:latin typeface="Calibri" pitchFamily="34" charset="0"/>
                <a:ea typeface="Calibri" pitchFamily="34" charset="-122"/>
                <a:cs typeface="Calibri" pitchFamily="34" charset="-120"/>
              </a:rPr>
              <a:t>Everything Your Institute Needs</a:t>
            </a:r>
            <a:endParaRPr lang="en-US" sz="3400" dirty="0"/>
          </a:p>
        </p:txBody>
      </p:sp>
      <p:sp>
        <p:nvSpPr>
          <p:cNvPr id="4" name="Shape 2"/>
          <p:cNvSpPr/>
          <p:nvPr/>
        </p:nvSpPr>
        <p:spPr>
          <a:xfrm>
            <a:off x="457200" y="1554480"/>
            <a:ext cx="1885950" cy="1417320"/>
          </a:xfrm>
          <a:prstGeom prst="roundRect">
            <a:avLst>
              <a:gd name="adj" fmla="val 5161"/>
            </a:avLst>
          </a:prstGeom>
          <a:solidFill>
            <a:srgbClr val="FFFFFF"/>
          </a:solidFill>
          <a:ln/>
          <a:effectLst>
            <a:outerShdw blurRad="76200" dist="25400" dir="5400000" algn="bl" rotWithShape="0">
              <a:srgbClr val="000000">
                <a:alpha val="8000"/>
              </a:srgbClr>
            </a:outerShdw>
          </a:effectLst>
        </p:spPr>
      </p:sp>
      <p:sp>
        <p:nvSpPr>
          <p:cNvPr id="5" name="Shape 3"/>
          <p:cNvSpPr/>
          <p:nvPr/>
        </p:nvSpPr>
        <p:spPr>
          <a:xfrm>
            <a:off x="1125855" y="1737360"/>
            <a:ext cx="548640" cy="548640"/>
          </a:xfrm>
          <a:prstGeom prst="ellipse">
            <a:avLst/>
          </a:prstGeom>
          <a:solidFill>
            <a:srgbClr val="E6F5F3"/>
          </a:solidFill>
          <a:ln/>
        </p:spPr>
      </p:sp>
      <p:pic>
        <p:nvPicPr>
          <p:cNvPr id="6" name="Image 0" descr="preencoded.png"/>
          <p:cNvPicPr>
            <a:picLocks noChangeAspect="1"/>
          </p:cNvPicPr>
          <p:nvPr/>
        </p:nvPicPr>
        <p:blipFill>
          <a:blip r:embed="rId3"/>
          <a:stretch>
            <a:fillRect/>
          </a:stretch>
        </p:blipFill>
        <p:spPr>
          <a:xfrm>
            <a:off x="1263015" y="1874520"/>
            <a:ext cx="274320" cy="274320"/>
          </a:xfrm>
          <a:prstGeom prst="rect">
            <a:avLst/>
          </a:prstGeom>
        </p:spPr>
      </p:pic>
      <p:sp>
        <p:nvSpPr>
          <p:cNvPr id="7" name="Text 4"/>
          <p:cNvSpPr/>
          <p:nvPr/>
        </p:nvSpPr>
        <p:spPr>
          <a:xfrm>
            <a:off x="548640" y="2395728"/>
            <a:ext cx="1703070" cy="502920"/>
          </a:xfrm>
          <a:prstGeom prst="rect">
            <a:avLst/>
          </a:prstGeom>
          <a:noFill/>
          <a:ln/>
        </p:spPr>
        <p:txBody>
          <a:bodyPr wrap="square" lIns="0" tIns="0" rIns="0" bIns="0" rtlCol="0" anchor="ctr"/>
          <a:lstStyle/>
          <a:p>
            <a:pPr marL="0" indent="0" algn="ctr">
              <a:buNone/>
            </a:pPr>
            <a:r>
              <a:rPr lang="en-US" sz="1150" b="1" dirty="0">
                <a:solidFill>
                  <a:srgbClr val="1E2761"/>
                </a:solidFill>
                <a:latin typeface="Calibri" pitchFamily="34" charset="0"/>
                <a:ea typeface="Calibri" pitchFamily="34" charset="-122"/>
                <a:cs typeface="Calibri" pitchFamily="34" charset="-120"/>
              </a:rPr>
              <a:t>Admissions &amp;</a:t>
            </a:r>
            <a:endParaRPr lang="en-US" sz="1150" dirty="0"/>
          </a:p>
          <a:p>
            <a:pPr marL="0" indent="0" algn="ctr">
              <a:buNone/>
            </a:pPr>
            <a:r>
              <a:rPr lang="en-US" sz="1150" b="1" dirty="0">
                <a:solidFill>
                  <a:srgbClr val="1E2761"/>
                </a:solidFill>
                <a:latin typeface="Calibri" pitchFamily="34" charset="0"/>
                <a:ea typeface="Calibri" pitchFamily="34" charset="-122"/>
                <a:cs typeface="Calibri" pitchFamily="34" charset="-120"/>
              </a:rPr>
              <a:t>Student Lifecycle</a:t>
            </a:r>
            <a:endParaRPr lang="en-US" sz="1150" dirty="0"/>
          </a:p>
        </p:txBody>
      </p:sp>
      <p:sp>
        <p:nvSpPr>
          <p:cNvPr id="8" name="Shape 5"/>
          <p:cNvSpPr/>
          <p:nvPr/>
        </p:nvSpPr>
        <p:spPr>
          <a:xfrm>
            <a:off x="2571750" y="1554480"/>
            <a:ext cx="1885950" cy="1417320"/>
          </a:xfrm>
          <a:prstGeom prst="roundRect">
            <a:avLst>
              <a:gd name="adj" fmla="val 5161"/>
            </a:avLst>
          </a:prstGeom>
          <a:solidFill>
            <a:srgbClr val="FFFFFF"/>
          </a:solidFill>
          <a:ln/>
          <a:effectLst>
            <a:outerShdw blurRad="76200" dist="25400" dir="5400000" algn="bl" rotWithShape="0">
              <a:srgbClr val="000000">
                <a:alpha val="8000"/>
              </a:srgbClr>
            </a:outerShdw>
          </a:effectLst>
        </p:spPr>
      </p:sp>
      <p:sp>
        <p:nvSpPr>
          <p:cNvPr id="9" name="Shape 6"/>
          <p:cNvSpPr/>
          <p:nvPr/>
        </p:nvSpPr>
        <p:spPr>
          <a:xfrm>
            <a:off x="3240405" y="1737360"/>
            <a:ext cx="548640" cy="548640"/>
          </a:xfrm>
          <a:prstGeom prst="ellipse">
            <a:avLst/>
          </a:prstGeom>
          <a:solidFill>
            <a:srgbClr val="E6F5F3"/>
          </a:solidFill>
          <a:ln/>
        </p:spPr>
      </p:sp>
      <p:pic>
        <p:nvPicPr>
          <p:cNvPr id="10" name="Image 1" descr="preencoded.png"/>
          <p:cNvPicPr>
            <a:picLocks noChangeAspect="1"/>
          </p:cNvPicPr>
          <p:nvPr/>
        </p:nvPicPr>
        <p:blipFill>
          <a:blip r:embed="rId4"/>
          <a:stretch>
            <a:fillRect/>
          </a:stretch>
        </p:blipFill>
        <p:spPr>
          <a:xfrm>
            <a:off x="3377565" y="1874520"/>
            <a:ext cx="274320" cy="274320"/>
          </a:xfrm>
          <a:prstGeom prst="rect">
            <a:avLst/>
          </a:prstGeom>
        </p:spPr>
      </p:pic>
      <p:sp>
        <p:nvSpPr>
          <p:cNvPr id="11" name="Text 7"/>
          <p:cNvSpPr/>
          <p:nvPr/>
        </p:nvSpPr>
        <p:spPr>
          <a:xfrm>
            <a:off x="2663190" y="2395728"/>
            <a:ext cx="1703070" cy="502920"/>
          </a:xfrm>
          <a:prstGeom prst="rect">
            <a:avLst/>
          </a:prstGeom>
          <a:noFill/>
          <a:ln/>
        </p:spPr>
        <p:txBody>
          <a:bodyPr wrap="square" lIns="0" tIns="0" rIns="0" bIns="0" rtlCol="0" anchor="ctr"/>
          <a:lstStyle/>
          <a:p>
            <a:pPr marL="0" indent="0" algn="ctr">
              <a:buNone/>
            </a:pPr>
            <a:r>
              <a:rPr lang="en-US" sz="1150" b="1" dirty="0">
                <a:solidFill>
                  <a:srgbClr val="1E2761"/>
                </a:solidFill>
                <a:latin typeface="Calibri" pitchFamily="34" charset="0"/>
                <a:ea typeface="Calibri" pitchFamily="34" charset="-122"/>
                <a:cs typeface="Calibri" pitchFamily="34" charset="-120"/>
              </a:rPr>
              <a:t>Teacher &amp;</a:t>
            </a:r>
            <a:endParaRPr lang="en-US" sz="1150" dirty="0"/>
          </a:p>
          <a:p>
            <a:pPr marL="0" indent="0" algn="ctr">
              <a:buNone/>
            </a:pPr>
            <a:r>
              <a:rPr lang="en-US" sz="1150" b="1" dirty="0">
                <a:solidFill>
                  <a:srgbClr val="1E2761"/>
                </a:solidFill>
                <a:latin typeface="Calibri" pitchFamily="34" charset="0"/>
                <a:ea typeface="Calibri" pitchFamily="34" charset="-122"/>
                <a:cs typeface="Calibri" pitchFamily="34" charset="-120"/>
              </a:rPr>
              <a:t>Staff Portal</a:t>
            </a:r>
            <a:endParaRPr lang="en-US" sz="1150" dirty="0"/>
          </a:p>
        </p:txBody>
      </p:sp>
      <p:sp>
        <p:nvSpPr>
          <p:cNvPr id="12" name="Shape 8"/>
          <p:cNvSpPr/>
          <p:nvPr/>
        </p:nvSpPr>
        <p:spPr>
          <a:xfrm>
            <a:off x="4686300" y="1554480"/>
            <a:ext cx="1885950" cy="1417320"/>
          </a:xfrm>
          <a:prstGeom prst="roundRect">
            <a:avLst>
              <a:gd name="adj" fmla="val 5161"/>
            </a:avLst>
          </a:prstGeom>
          <a:solidFill>
            <a:srgbClr val="FFFFFF"/>
          </a:solidFill>
          <a:ln/>
          <a:effectLst>
            <a:outerShdw blurRad="76200" dist="25400" dir="5400000" algn="bl" rotWithShape="0">
              <a:srgbClr val="000000">
                <a:alpha val="8000"/>
              </a:srgbClr>
            </a:outerShdw>
          </a:effectLst>
        </p:spPr>
      </p:sp>
      <p:sp>
        <p:nvSpPr>
          <p:cNvPr id="13" name="Shape 9"/>
          <p:cNvSpPr/>
          <p:nvPr/>
        </p:nvSpPr>
        <p:spPr>
          <a:xfrm>
            <a:off x="5354955" y="1737360"/>
            <a:ext cx="548640" cy="548640"/>
          </a:xfrm>
          <a:prstGeom prst="ellipse">
            <a:avLst/>
          </a:prstGeom>
          <a:solidFill>
            <a:srgbClr val="E6F5F3"/>
          </a:solidFill>
          <a:ln/>
        </p:spPr>
      </p:sp>
      <p:pic>
        <p:nvPicPr>
          <p:cNvPr id="14" name="Image 2" descr="preencoded.png"/>
          <p:cNvPicPr>
            <a:picLocks noChangeAspect="1"/>
          </p:cNvPicPr>
          <p:nvPr/>
        </p:nvPicPr>
        <p:blipFill>
          <a:blip r:embed="rId5"/>
          <a:stretch>
            <a:fillRect/>
          </a:stretch>
        </p:blipFill>
        <p:spPr>
          <a:xfrm>
            <a:off x="5492115" y="1874520"/>
            <a:ext cx="274320" cy="274320"/>
          </a:xfrm>
          <a:prstGeom prst="rect">
            <a:avLst/>
          </a:prstGeom>
        </p:spPr>
      </p:pic>
      <p:sp>
        <p:nvSpPr>
          <p:cNvPr id="15" name="Text 10"/>
          <p:cNvSpPr/>
          <p:nvPr/>
        </p:nvSpPr>
        <p:spPr>
          <a:xfrm>
            <a:off x="4777740" y="2395728"/>
            <a:ext cx="1703070" cy="502920"/>
          </a:xfrm>
          <a:prstGeom prst="rect">
            <a:avLst/>
          </a:prstGeom>
          <a:noFill/>
          <a:ln/>
        </p:spPr>
        <p:txBody>
          <a:bodyPr wrap="square" lIns="0" tIns="0" rIns="0" bIns="0" rtlCol="0" anchor="ctr"/>
          <a:lstStyle/>
          <a:p>
            <a:pPr marL="0" indent="0" algn="ctr">
              <a:buNone/>
            </a:pPr>
            <a:r>
              <a:rPr lang="en-US" sz="1150" b="1" dirty="0">
                <a:solidFill>
                  <a:srgbClr val="1E2761"/>
                </a:solidFill>
                <a:latin typeface="Calibri" pitchFamily="34" charset="0"/>
                <a:ea typeface="Calibri" pitchFamily="34" charset="-122"/>
                <a:cs typeface="Calibri" pitchFamily="34" charset="-120"/>
              </a:rPr>
              <a:t>Attendance &amp;</a:t>
            </a:r>
            <a:endParaRPr lang="en-US" sz="1150" dirty="0"/>
          </a:p>
          <a:p>
            <a:pPr marL="0" indent="0" algn="ctr">
              <a:buNone/>
            </a:pPr>
            <a:r>
              <a:rPr lang="en-US" sz="1150" b="1" dirty="0">
                <a:solidFill>
                  <a:srgbClr val="1E2761"/>
                </a:solidFill>
                <a:latin typeface="Calibri" pitchFamily="34" charset="0"/>
                <a:ea typeface="Calibri" pitchFamily="34" charset="-122"/>
                <a:cs typeface="Calibri" pitchFamily="34" charset="-120"/>
              </a:rPr>
              <a:t>Leave Management</a:t>
            </a:r>
            <a:endParaRPr lang="en-US" sz="1150" dirty="0"/>
          </a:p>
        </p:txBody>
      </p:sp>
      <p:sp>
        <p:nvSpPr>
          <p:cNvPr id="16" name="Shape 11"/>
          <p:cNvSpPr/>
          <p:nvPr/>
        </p:nvSpPr>
        <p:spPr>
          <a:xfrm>
            <a:off x="6800850" y="1554480"/>
            <a:ext cx="1885950" cy="1417320"/>
          </a:xfrm>
          <a:prstGeom prst="roundRect">
            <a:avLst>
              <a:gd name="adj" fmla="val 5161"/>
            </a:avLst>
          </a:prstGeom>
          <a:solidFill>
            <a:srgbClr val="FFFFFF"/>
          </a:solidFill>
          <a:ln/>
          <a:effectLst>
            <a:outerShdw blurRad="76200" dist="25400" dir="5400000" algn="bl" rotWithShape="0">
              <a:srgbClr val="000000">
                <a:alpha val="8000"/>
              </a:srgbClr>
            </a:outerShdw>
          </a:effectLst>
        </p:spPr>
      </p:sp>
      <p:sp>
        <p:nvSpPr>
          <p:cNvPr id="17" name="Shape 12"/>
          <p:cNvSpPr/>
          <p:nvPr/>
        </p:nvSpPr>
        <p:spPr>
          <a:xfrm>
            <a:off x="7469505" y="1737360"/>
            <a:ext cx="548640" cy="548640"/>
          </a:xfrm>
          <a:prstGeom prst="ellipse">
            <a:avLst/>
          </a:prstGeom>
          <a:solidFill>
            <a:srgbClr val="E6F5F3"/>
          </a:solidFill>
          <a:ln/>
        </p:spPr>
      </p:sp>
      <p:pic>
        <p:nvPicPr>
          <p:cNvPr id="18" name="Image 3" descr="preencoded.png"/>
          <p:cNvPicPr>
            <a:picLocks noChangeAspect="1"/>
          </p:cNvPicPr>
          <p:nvPr/>
        </p:nvPicPr>
        <p:blipFill>
          <a:blip r:embed="rId6"/>
          <a:stretch>
            <a:fillRect/>
          </a:stretch>
        </p:blipFill>
        <p:spPr>
          <a:xfrm>
            <a:off x="7606665" y="1874520"/>
            <a:ext cx="274320" cy="274320"/>
          </a:xfrm>
          <a:prstGeom prst="rect">
            <a:avLst/>
          </a:prstGeom>
        </p:spPr>
      </p:pic>
      <p:sp>
        <p:nvSpPr>
          <p:cNvPr id="19" name="Text 13"/>
          <p:cNvSpPr/>
          <p:nvPr/>
        </p:nvSpPr>
        <p:spPr>
          <a:xfrm>
            <a:off x="6892290" y="2395728"/>
            <a:ext cx="1703070" cy="502920"/>
          </a:xfrm>
          <a:prstGeom prst="rect">
            <a:avLst/>
          </a:prstGeom>
          <a:noFill/>
          <a:ln/>
        </p:spPr>
        <p:txBody>
          <a:bodyPr wrap="square" lIns="0" tIns="0" rIns="0" bIns="0" rtlCol="0" anchor="ctr"/>
          <a:lstStyle/>
          <a:p>
            <a:pPr marL="0" indent="0" algn="ctr">
              <a:buNone/>
            </a:pPr>
            <a:r>
              <a:rPr lang="en-US" sz="1150" b="1" dirty="0">
                <a:solidFill>
                  <a:srgbClr val="1E2761"/>
                </a:solidFill>
                <a:latin typeface="Calibri" pitchFamily="34" charset="0"/>
                <a:ea typeface="Calibri" pitchFamily="34" charset="-122"/>
                <a:cs typeface="Calibri" pitchFamily="34" charset="-120"/>
              </a:rPr>
              <a:t>Assignments &amp;</a:t>
            </a:r>
            <a:endParaRPr lang="en-US" sz="1150" dirty="0"/>
          </a:p>
          <a:p>
            <a:pPr marL="0" indent="0" algn="ctr">
              <a:buNone/>
            </a:pPr>
            <a:r>
              <a:rPr lang="en-US" sz="1150" b="1" dirty="0">
                <a:solidFill>
                  <a:srgbClr val="1E2761"/>
                </a:solidFill>
                <a:latin typeface="Calibri" pitchFamily="34" charset="0"/>
                <a:ea typeface="Calibri" pitchFamily="34" charset="-122"/>
                <a:cs typeface="Calibri" pitchFamily="34" charset="-120"/>
              </a:rPr>
              <a:t>Evaluation</a:t>
            </a:r>
            <a:endParaRPr lang="en-US" sz="1150" dirty="0"/>
          </a:p>
        </p:txBody>
      </p:sp>
      <p:sp>
        <p:nvSpPr>
          <p:cNvPr id="20" name="Shape 14"/>
          <p:cNvSpPr/>
          <p:nvPr/>
        </p:nvSpPr>
        <p:spPr>
          <a:xfrm>
            <a:off x="457200" y="3200400"/>
            <a:ext cx="2590800" cy="1417320"/>
          </a:xfrm>
          <a:prstGeom prst="roundRect">
            <a:avLst>
              <a:gd name="adj" fmla="val 5161"/>
            </a:avLst>
          </a:prstGeom>
          <a:solidFill>
            <a:srgbClr val="FFFFFF"/>
          </a:solidFill>
          <a:ln/>
          <a:effectLst>
            <a:outerShdw blurRad="76200" dist="25400" dir="5400000" algn="bl" rotWithShape="0">
              <a:srgbClr val="000000">
                <a:alpha val="8000"/>
              </a:srgbClr>
            </a:outerShdw>
          </a:effectLst>
        </p:spPr>
      </p:sp>
      <p:sp>
        <p:nvSpPr>
          <p:cNvPr id="21" name="Shape 15"/>
          <p:cNvSpPr/>
          <p:nvPr/>
        </p:nvSpPr>
        <p:spPr>
          <a:xfrm>
            <a:off x="1478280" y="3383280"/>
            <a:ext cx="548640" cy="548640"/>
          </a:xfrm>
          <a:prstGeom prst="ellipse">
            <a:avLst/>
          </a:prstGeom>
          <a:solidFill>
            <a:srgbClr val="E6F5F3"/>
          </a:solidFill>
          <a:ln/>
        </p:spPr>
      </p:sp>
      <p:pic>
        <p:nvPicPr>
          <p:cNvPr id="22" name="Image 4" descr="preencoded.png"/>
          <p:cNvPicPr>
            <a:picLocks noChangeAspect="1"/>
          </p:cNvPicPr>
          <p:nvPr/>
        </p:nvPicPr>
        <p:blipFill>
          <a:blip r:embed="rId7"/>
          <a:stretch>
            <a:fillRect/>
          </a:stretch>
        </p:blipFill>
        <p:spPr>
          <a:xfrm>
            <a:off x="1615440" y="3520440"/>
            <a:ext cx="274320" cy="274320"/>
          </a:xfrm>
          <a:prstGeom prst="rect">
            <a:avLst/>
          </a:prstGeom>
        </p:spPr>
      </p:pic>
      <p:sp>
        <p:nvSpPr>
          <p:cNvPr id="23" name="Text 16"/>
          <p:cNvSpPr/>
          <p:nvPr/>
        </p:nvSpPr>
        <p:spPr>
          <a:xfrm>
            <a:off x="548640" y="4041648"/>
            <a:ext cx="2407920" cy="502920"/>
          </a:xfrm>
          <a:prstGeom prst="rect">
            <a:avLst/>
          </a:prstGeom>
          <a:noFill/>
          <a:ln/>
        </p:spPr>
        <p:txBody>
          <a:bodyPr wrap="square" lIns="0" tIns="0" rIns="0" bIns="0" rtlCol="0" anchor="ctr"/>
          <a:lstStyle/>
          <a:p>
            <a:pPr marL="0" indent="0" algn="ctr">
              <a:buNone/>
            </a:pPr>
            <a:r>
              <a:rPr lang="en-US" sz="1150" b="1" dirty="0">
                <a:solidFill>
                  <a:srgbClr val="1E2761"/>
                </a:solidFill>
                <a:latin typeface="Calibri" pitchFamily="34" charset="0"/>
                <a:ea typeface="Calibri" pitchFamily="34" charset="-122"/>
                <a:cs typeface="Calibri" pitchFamily="34" charset="-120"/>
              </a:rPr>
              <a:t>Analytics &amp;</a:t>
            </a:r>
            <a:endParaRPr lang="en-US" sz="1150" dirty="0"/>
          </a:p>
          <a:p>
            <a:pPr marL="0" indent="0" algn="ctr">
              <a:buNone/>
            </a:pPr>
            <a:r>
              <a:rPr lang="en-US" sz="1150" b="1" dirty="0">
                <a:solidFill>
                  <a:srgbClr val="1E2761"/>
                </a:solidFill>
                <a:latin typeface="Calibri" pitchFamily="34" charset="0"/>
                <a:ea typeface="Calibri" pitchFamily="34" charset="-122"/>
                <a:cs typeface="Calibri" pitchFamily="34" charset="-120"/>
              </a:rPr>
              <a:t>Dashboards</a:t>
            </a:r>
            <a:endParaRPr lang="en-US" sz="1150" dirty="0"/>
          </a:p>
        </p:txBody>
      </p:sp>
      <p:sp>
        <p:nvSpPr>
          <p:cNvPr id="24" name="Shape 17"/>
          <p:cNvSpPr/>
          <p:nvPr/>
        </p:nvSpPr>
        <p:spPr>
          <a:xfrm>
            <a:off x="3276600" y="3200400"/>
            <a:ext cx="2590800" cy="1417320"/>
          </a:xfrm>
          <a:prstGeom prst="roundRect">
            <a:avLst>
              <a:gd name="adj" fmla="val 5161"/>
            </a:avLst>
          </a:prstGeom>
          <a:solidFill>
            <a:srgbClr val="FFFFFF"/>
          </a:solidFill>
          <a:ln/>
          <a:effectLst>
            <a:outerShdw blurRad="76200" dist="25400" dir="5400000" algn="bl" rotWithShape="0">
              <a:srgbClr val="000000">
                <a:alpha val="8000"/>
              </a:srgbClr>
            </a:outerShdw>
          </a:effectLst>
        </p:spPr>
      </p:sp>
      <p:sp>
        <p:nvSpPr>
          <p:cNvPr id="25" name="Shape 18"/>
          <p:cNvSpPr/>
          <p:nvPr/>
        </p:nvSpPr>
        <p:spPr>
          <a:xfrm>
            <a:off x="4297680" y="3383280"/>
            <a:ext cx="548640" cy="548640"/>
          </a:xfrm>
          <a:prstGeom prst="ellipse">
            <a:avLst/>
          </a:prstGeom>
          <a:solidFill>
            <a:srgbClr val="E6F5F3"/>
          </a:solidFill>
          <a:ln/>
        </p:spPr>
      </p:sp>
      <p:pic>
        <p:nvPicPr>
          <p:cNvPr id="26" name="Image 5" descr="preencoded.png"/>
          <p:cNvPicPr>
            <a:picLocks noChangeAspect="1"/>
          </p:cNvPicPr>
          <p:nvPr/>
        </p:nvPicPr>
        <p:blipFill>
          <a:blip r:embed="rId8"/>
          <a:stretch>
            <a:fillRect/>
          </a:stretch>
        </p:blipFill>
        <p:spPr>
          <a:xfrm>
            <a:off x="4434840" y="3520440"/>
            <a:ext cx="274320" cy="274320"/>
          </a:xfrm>
          <a:prstGeom prst="rect">
            <a:avLst/>
          </a:prstGeom>
        </p:spPr>
      </p:pic>
      <p:sp>
        <p:nvSpPr>
          <p:cNvPr id="27" name="Text 19"/>
          <p:cNvSpPr/>
          <p:nvPr/>
        </p:nvSpPr>
        <p:spPr>
          <a:xfrm>
            <a:off x="3368040" y="4041648"/>
            <a:ext cx="2407920" cy="502920"/>
          </a:xfrm>
          <a:prstGeom prst="rect">
            <a:avLst/>
          </a:prstGeom>
          <a:noFill/>
          <a:ln/>
        </p:spPr>
        <p:txBody>
          <a:bodyPr wrap="square" lIns="0" tIns="0" rIns="0" bIns="0" rtlCol="0" anchor="ctr"/>
          <a:lstStyle/>
          <a:p>
            <a:pPr marL="0" indent="0" algn="ctr">
              <a:buNone/>
            </a:pPr>
            <a:r>
              <a:rPr lang="en-US" sz="1150" b="1" dirty="0">
                <a:solidFill>
                  <a:srgbClr val="1E2761"/>
                </a:solidFill>
                <a:latin typeface="Calibri" pitchFamily="34" charset="0"/>
                <a:ea typeface="Calibri" pitchFamily="34" charset="-122"/>
                <a:cs typeface="Calibri" pitchFamily="34" charset="-120"/>
              </a:rPr>
              <a:t>Learning</a:t>
            </a:r>
            <a:endParaRPr lang="en-US" sz="1150" dirty="0"/>
          </a:p>
          <a:p>
            <a:pPr marL="0" indent="0" algn="ctr">
              <a:buNone/>
            </a:pPr>
            <a:r>
              <a:rPr lang="en-US" sz="1150" b="1" dirty="0">
                <a:solidFill>
                  <a:srgbClr val="1E2761"/>
                </a:solidFill>
                <a:latin typeface="Calibri" pitchFamily="34" charset="0"/>
                <a:ea typeface="Calibri" pitchFamily="34" charset="-122"/>
                <a:cs typeface="Calibri" pitchFamily="34" charset="-120"/>
              </a:rPr>
              <a:t>Resource Hub</a:t>
            </a:r>
            <a:endParaRPr lang="en-US" sz="1150" dirty="0"/>
          </a:p>
        </p:txBody>
      </p:sp>
      <p:sp>
        <p:nvSpPr>
          <p:cNvPr id="28" name="Shape 20"/>
          <p:cNvSpPr/>
          <p:nvPr/>
        </p:nvSpPr>
        <p:spPr>
          <a:xfrm>
            <a:off x="6096000" y="3200400"/>
            <a:ext cx="2590800" cy="1417320"/>
          </a:xfrm>
          <a:prstGeom prst="roundRect">
            <a:avLst>
              <a:gd name="adj" fmla="val 5161"/>
            </a:avLst>
          </a:prstGeom>
          <a:solidFill>
            <a:srgbClr val="FFFFFF"/>
          </a:solidFill>
          <a:ln/>
          <a:effectLst>
            <a:outerShdw blurRad="76200" dist="25400" dir="5400000" algn="bl" rotWithShape="0">
              <a:srgbClr val="000000">
                <a:alpha val="8000"/>
              </a:srgbClr>
            </a:outerShdw>
          </a:effectLst>
        </p:spPr>
      </p:sp>
      <p:sp>
        <p:nvSpPr>
          <p:cNvPr id="29" name="Shape 21"/>
          <p:cNvSpPr/>
          <p:nvPr/>
        </p:nvSpPr>
        <p:spPr>
          <a:xfrm>
            <a:off x="7117080" y="3383280"/>
            <a:ext cx="548640" cy="548640"/>
          </a:xfrm>
          <a:prstGeom prst="ellipse">
            <a:avLst/>
          </a:prstGeom>
          <a:solidFill>
            <a:srgbClr val="E6F5F3"/>
          </a:solidFill>
          <a:ln/>
        </p:spPr>
      </p:sp>
      <p:pic>
        <p:nvPicPr>
          <p:cNvPr id="30" name="Image 6" descr="preencoded.png"/>
          <p:cNvPicPr>
            <a:picLocks noChangeAspect="1"/>
          </p:cNvPicPr>
          <p:nvPr/>
        </p:nvPicPr>
        <p:blipFill>
          <a:blip r:embed="rId9"/>
          <a:stretch>
            <a:fillRect/>
          </a:stretch>
        </p:blipFill>
        <p:spPr>
          <a:xfrm>
            <a:off x="7254240" y="3520440"/>
            <a:ext cx="274320" cy="274320"/>
          </a:xfrm>
          <a:prstGeom prst="rect">
            <a:avLst/>
          </a:prstGeom>
        </p:spPr>
      </p:pic>
      <p:sp>
        <p:nvSpPr>
          <p:cNvPr id="31" name="Text 22"/>
          <p:cNvSpPr/>
          <p:nvPr/>
        </p:nvSpPr>
        <p:spPr>
          <a:xfrm>
            <a:off x="6187440" y="4041648"/>
            <a:ext cx="2407920" cy="502920"/>
          </a:xfrm>
          <a:prstGeom prst="rect">
            <a:avLst/>
          </a:prstGeom>
          <a:noFill/>
          <a:ln/>
        </p:spPr>
        <p:txBody>
          <a:bodyPr wrap="square" lIns="0" tIns="0" rIns="0" bIns="0" rtlCol="0" anchor="ctr"/>
          <a:lstStyle/>
          <a:p>
            <a:pPr marL="0" indent="0" algn="ctr">
              <a:buNone/>
            </a:pPr>
            <a:r>
              <a:rPr lang="en-US" sz="1150" b="1" dirty="0">
                <a:solidFill>
                  <a:srgbClr val="1E2761"/>
                </a:solidFill>
                <a:latin typeface="Calibri" pitchFamily="34" charset="0"/>
                <a:ea typeface="Calibri" pitchFamily="34" charset="-122"/>
                <a:cs typeface="Calibri" pitchFamily="34" charset="-120"/>
              </a:rPr>
              <a:t>Role-Based Access</a:t>
            </a:r>
            <a:endParaRPr lang="en-US" sz="1150" dirty="0"/>
          </a:p>
          <a:p>
            <a:pPr marL="0" indent="0" algn="ctr">
              <a:buNone/>
            </a:pPr>
            <a:r>
              <a:rPr lang="en-US" sz="1150" b="1" dirty="0">
                <a:solidFill>
                  <a:srgbClr val="1E2761"/>
                </a:solidFill>
                <a:latin typeface="Calibri" pitchFamily="34" charset="0"/>
                <a:ea typeface="Calibri" pitchFamily="34" charset="-122"/>
                <a:cs typeface="Calibri" pitchFamily="34" charset="-120"/>
              </a:rPr>
              <a:t>&amp; Security</a:t>
            </a:r>
            <a:endParaRPr lang="en-US" sz="1150" dirty="0"/>
          </a:p>
        </p:txBody>
      </p:sp>
      <p:sp>
        <p:nvSpPr>
          <p:cNvPr id="32" name="Text 23"/>
          <p:cNvSpPr/>
          <p:nvPr/>
        </p:nvSpPr>
        <p:spPr>
          <a:xfrm>
            <a:off x="8549640" y="4828032"/>
            <a:ext cx="457200" cy="274320"/>
          </a:xfrm>
          <a:prstGeom prst="rect">
            <a:avLst/>
          </a:prstGeom>
          <a:noFill/>
          <a:ln/>
        </p:spPr>
        <p:txBody>
          <a:bodyPr wrap="square" lIns="0" tIns="0" rIns="0" bIns="0" rtlCol="0" anchor="ctr"/>
          <a:lstStyle/>
          <a:p>
            <a:pPr marL="0" indent="0" algn="r">
              <a:buNone/>
            </a:pPr>
            <a:r>
              <a:rPr lang="en-US" sz="1000" dirty="0">
                <a:solidFill>
                  <a:srgbClr val="64748B"/>
                </a:solidFill>
                <a:latin typeface="Calibri" pitchFamily="34" charset="0"/>
                <a:ea typeface="Calibri" pitchFamily="34" charset="-122"/>
                <a:cs typeface="Calibri" pitchFamily="34" charset="-120"/>
              </a:rPr>
              <a:t>06</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par>
                          <p:cTn id="40" fill="hold">
                            <p:stCondLst>
                              <p:cond delay="162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80"/>
                                        <p:tgtEl>
                                          <p:spTgt spid="11"/>
                                        </p:tgtEl>
                                      </p:cBhvr>
                                    </p:animEffect>
                                  </p:childTnLst>
                                </p:cTn>
                              </p:par>
                            </p:childTnLst>
                          </p:cTn>
                        </p:par>
                        <p:par>
                          <p:cTn id="44" fill="hold">
                            <p:stCondLst>
                              <p:cond delay="1800"/>
                            </p:stCondLst>
                            <p:childTnLst>
                              <p:par>
                                <p:cTn id="45" presetID="10" presetClass="entr" presetSubtype="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80"/>
                                        <p:tgtEl>
                                          <p:spTgt spid="12"/>
                                        </p:tgtEl>
                                      </p:cBhvr>
                                    </p:animEffect>
                                  </p:childTnLst>
                                </p:cTn>
                              </p:par>
                            </p:childTnLst>
                          </p:cTn>
                        </p:par>
                        <p:par>
                          <p:cTn id="48" fill="hold">
                            <p:stCondLst>
                              <p:cond delay="1980"/>
                            </p:stCondLst>
                            <p:childTnLst>
                              <p:par>
                                <p:cTn id="49" presetID="10"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80"/>
                                        <p:tgtEl>
                                          <p:spTgt spid="13"/>
                                        </p:tgtEl>
                                      </p:cBhvr>
                                    </p:animEffect>
                                  </p:childTnLst>
                                </p:cTn>
                              </p:par>
                            </p:childTnLst>
                          </p:cTn>
                        </p:par>
                        <p:par>
                          <p:cTn id="52" fill="hold">
                            <p:stCondLst>
                              <p:cond delay="2160"/>
                            </p:stCondLst>
                            <p:childTnLst>
                              <p:par>
                                <p:cTn id="53" presetID="10" presetClass="entr" presetSubtype="0"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80"/>
                                        <p:tgtEl>
                                          <p:spTgt spid="14"/>
                                        </p:tgtEl>
                                      </p:cBhvr>
                                    </p:animEffect>
                                  </p:childTnLst>
                                </p:cTn>
                              </p:par>
                            </p:childTnLst>
                          </p:cTn>
                        </p:par>
                        <p:par>
                          <p:cTn id="56" fill="hold">
                            <p:stCondLst>
                              <p:cond delay="2340"/>
                            </p:stCondLst>
                            <p:childTnLst>
                              <p:par>
                                <p:cTn id="57" presetID="10" presetClass="entr" presetSubtype="0" fill="hold" grpId="0"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80"/>
                                        <p:tgtEl>
                                          <p:spTgt spid="15"/>
                                        </p:tgtEl>
                                      </p:cBhvr>
                                    </p:animEffect>
                                  </p:childTnLst>
                                </p:cTn>
                              </p:par>
                            </p:childTnLst>
                          </p:cTn>
                        </p:par>
                        <p:par>
                          <p:cTn id="60" fill="hold">
                            <p:stCondLst>
                              <p:cond delay="2520"/>
                            </p:stCondLst>
                            <p:childTnLst>
                              <p:par>
                                <p:cTn id="61" presetID="10" presetClass="entr" presetSubtype="0" fill="hold"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80"/>
                                        <p:tgtEl>
                                          <p:spTgt spid="16"/>
                                        </p:tgtEl>
                                      </p:cBhvr>
                                    </p:animEffect>
                                  </p:childTnLst>
                                </p:cTn>
                              </p:par>
                            </p:childTnLst>
                          </p:cTn>
                        </p:par>
                        <p:par>
                          <p:cTn id="64" fill="hold">
                            <p:stCondLst>
                              <p:cond delay="2700"/>
                            </p:stCondLst>
                            <p:childTnLst>
                              <p:par>
                                <p:cTn id="65" presetID="10" presetClass="entr" presetSubtype="0"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180"/>
                                        <p:tgtEl>
                                          <p:spTgt spid="17"/>
                                        </p:tgtEl>
                                      </p:cBhvr>
                                    </p:animEffect>
                                  </p:childTnLst>
                                </p:cTn>
                              </p:par>
                            </p:childTnLst>
                          </p:cTn>
                        </p:par>
                        <p:par>
                          <p:cTn id="68" fill="hold">
                            <p:stCondLst>
                              <p:cond delay="2880"/>
                            </p:stCondLst>
                            <p:childTnLst>
                              <p:par>
                                <p:cTn id="69" presetID="10" presetClass="entr" presetSubtype="0" fill="hold" nodeType="after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180"/>
                                        <p:tgtEl>
                                          <p:spTgt spid="18"/>
                                        </p:tgtEl>
                                      </p:cBhvr>
                                    </p:animEffect>
                                  </p:childTnLst>
                                </p:cTn>
                              </p:par>
                            </p:childTnLst>
                          </p:cTn>
                        </p:par>
                        <p:par>
                          <p:cTn id="72" fill="hold">
                            <p:stCondLst>
                              <p:cond delay="3060"/>
                            </p:stCondLst>
                            <p:childTnLst>
                              <p:par>
                                <p:cTn id="73" presetID="10" presetClass="entr" presetSubtype="0" fill="hold" grpId="0"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180"/>
                                        <p:tgtEl>
                                          <p:spTgt spid="19"/>
                                        </p:tgtEl>
                                      </p:cBhvr>
                                    </p:animEffect>
                                  </p:childTnLst>
                                </p:cTn>
                              </p:par>
                            </p:childTnLst>
                          </p:cTn>
                        </p:par>
                        <p:par>
                          <p:cTn id="76" fill="hold">
                            <p:stCondLst>
                              <p:cond delay="3240"/>
                            </p:stCondLst>
                            <p:childTnLst>
                              <p:par>
                                <p:cTn id="77" presetID="10" presetClass="entr" presetSubtype="0" fill="hold"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80"/>
                                        <p:tgtEl>
                                          <p:spTgt spid="20"/>
                                        </p:tgtEl>
                                      </p:cBhvr>
                                    </p:animEffect>
                                  </p:childTnLst>
                                </p:cTn>
                              </p:par>
                            </p:childTnLst>
                          </p:cTn>
                        </p:par>
                        <p:par>
                          <p:cTn id="80" fill="hold">
                            <p:stCondLst>
                              <p:cond delay="3420"/>
                            </p:stCondLst>
                            <p:childTnLst>
                              <p:par>
                                <p:cTn id="81" presetID="10" presetClass="entr" presetSubtype="0" fill="hold"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180"/>
                                        <p:tgtEl>
                                          <p:spTgt spid="21"/>
                                        </p:tgtEl>
                                      </p:cBhvr>
                                    </p:animEffect>
                                  </p:childTnLst>
                                </p:cTn>
                              </p:par>
                            </p:childTnLst>
                          </p:cTn>
                        </p:par>
                        <p:par>
                          <p:cTn id="84" fill="hold">
                            <p:stCondLst>
                              <p:cond delay="3600"/>
                            </p:stCondLst>
                            <p:childTnLst>
                              <p:par>
                                <p:cTn id="85" presetID="10" presetClass="entr" presetSubtype="0" fill="hold" nodeType="after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180"/>
                                        <p:tgtEl>
                                          <p:spTgt spid="22"/>
                                        </p:tgtEl>
                                      </p:cBhvr>
                                    </p:animEffect>
                                  </p:childTnLst>
                                </p:cTn>
                              </p:par>
                            </p:childTnLst>
                          </p:cTn>
                        </p:par>
                        <p:par>
                          <p:cTn id="88" fill="hold">
                            <p:stCondLst>
                              <p:cond delay="3780"/>
                            </p:stCondLst>
                            <p:childTnLst>
                              <p:par>
                                <p:cTn id="89" presetID="10" presetClass="entr" presetSubtype="0" fill="hold" grpId="0" nodeType="after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180"/>
                                        <p:tgtEl>
                                          <p:spTgt spid="23"/>
                                        </p:tgtEl>
                                      </p:cBhvr>
                                    </p:animEffect>
                                  </p:childTnLst>
                                </p:cTn>
                              </p:par>
                            </p:childTnLst>
                          </p:cTn>
                        </p:par>
                        <p:par>
                          <p:cTn id="92" fill="hold">
                            <p:stCondLst>
                              <p:cond delay="3960"/>
                            </p:stCondLst>
                            <p:childTnLst>
                              <p:par>
                                <p:cTn id="93" presetID="10" presetClass="entr" presetSubtype="0" fill="hold" nodeType="after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180"/>
                                        <p:tgtEl>
                                          <p:spTgt spid="24"/>
                                        </p:tgtEl>
                                      </p:cBhvr>
                                    </p:animEffect>
                                  </p:childTnLst>
                                </p:cTn>
                              </p:par>
                            </p:childTnLst>
                          </p:cTn>
                        </p:par>
                        <p:par>
                          <p:cTn id="96" fill="hold">
                            <p:stCondLst>
                              <p:cond delay="4140"/>
                            </p:stCondLst>
                            <p:childTnLst>
                              <p:par>
                                <p:cTn id="97" presetID="10" presetClass="entr" presetSubtype="0" fill="hold" nodeType="after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180"/>
                                        <p:tgtEl>
                                          <p:spTgt spid="25"/>
                                        </p:tgtEl>
                                      </p:cBhvr>
                                    </p:animEffect>
                                  </p:childTnLst>
                                </p:cTn>
                              </p:par>
                            </p:childTnLst>
                          </p:cTn>
                        </p:par>
                        <p:par>
                          <p:cTn id="100" fill="hold">
                            <p:stCondLst>
                              <p:cond delay="4320"/>
                            </p:stCondLst>
                            <p:childTnLst>
                              <p:par>
                                <p:cTn id="101" presetID="10" presetClass="entr" presetSubtype="0" fill="hold" nodeType="after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fade">
                                      <p:cBhvr>
                                        <p:cTn id="103" dur="180"/>
                                        <p:tgtEl>
                                          <p:spTgt spid="26"/>
                                        </p:tgtEl>
                                      </p:cBhvr>
                                    </p:animEffect>
                                  </p:childTnLst>
                                </p:cTn>
                              </p:par>
                            </p:childTnLst>
                          </p:cTn>
                        </p:par>
                        <p:par>
                          <p:cTn id="104" fill="hold">
                            <p:stCondLst>
                              <p:cond delay="4500"/>
                            </p:stCondLst>
                            <p:childTnLst>
                              <p:par>
                                <p:cTn id="105" presetID="10" presetClass="entr" presetSubtype="0" fill="hold" grpId="0" nodeType="after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fade">
                                      <p:cBhvr>
                                        <p:cTn id="107" dur="180"/>
                                        <p:tgtEl>
                                          <p:spTgt spid="27"/>
                                        </p:tgtEl>
                                      </p:cBhvr>
                                    </p:animEffect>
                                  </p:childTnLst>
                                </p:cTn>
                              </p:par>
                            </p:childTnLst>
                          </p:cTn>
                        </p:par>
                        <p:par>
                          <p:cTn id="108" fill="hold">
                            <p:stCondLst>
                              <p:cond delay="4680"/>
                            </p:stCondLst>
                            <p:childTnLst>
                              <p:par>
                                <p:cTn id="109" presetID="10" presetClass="entr" presetSubtype="0" fill="hold" nodeType="after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fade">
                                      <p:cBhvr>
                                        <p:cTn id="111" dur="180"/>
                                        <p:tgtEl>
                                          <p:spTgt spid="28"/>
                                        </p:tgtEl>
                                      </p:cBhvr>
                                    </p:animEffect>
                                  </p:childTnLst>
                                </p:cTn>
                              </p:par>
                            </p:childTnLst>
                          </p:cTn>
                        </p:par>
                        <p:par>
                          <p:cTn id="112" fill="hold">
                            <p:stCondLst>
                              <p:cond delay="4860"/>
                            </p:stCondLst>
                            <p:childTnLst>
                              <p:par>
                                <p:cTn id="113" presetID="10" presetClass="entr" presetSubtype="0" fill="hold" nodeType="afterEffect">
                                  <p:stCondLst>
                                    <p:cond delay="0"/>
                                  </p:stCondLst>
                                  <p:childTnLst>
                                    <p:set>
                                      <p:cBhvr>
                                        <p:cTn id="114" dur="1" fill="hold">
                                          <p:stCondLst>
                                            <p:cond delay="0"/>
                                          </p:stCondLst>
                                        </p:cTn>
                                        <p:tgtEl>
                                          <p:spTgt spid="29"/>
                                        </p:tgtEl>
                                        <p:attrNameLst>
                                          <p:attrName>style.visibility</p:attrName>
                                        </p:attrNameLst>
                                      </p:cBhvr>
                                      <p:to>
                                        <p:strVal val="visible"/>
                                      </p:to>
                                    </p:set>
                                    <p:animEffect transition="in" filter="fade">
                                      <p:cBhvr>
                                        <p:cTn id="115" dur="180"/>
                                        <p:tgtEl>
                                          <p:spTgt spid="29"/>
                                        </p:tgtEl>
                                      </p:cBhvr>
                                    </p:animEffect>
                                  </p:childTnLst>
                                </p:cTn>
                              </p:par>
                            </p:childTnLst>
                          </p:cTn>
                        </p:par>
                        <p:par>
                          <p:cTn id="116" fill="hold">
                            <p:stCondLst>
                              <p:cond delay="5040"/>
                            </p:stCondLst>
                            <p:childTnLst>
                              <p:par>
                                <p:cTn id="117" presetID="10" presetClass="entr" presetSubtype="0" fill="hold" nodeType="afterEffect">
                                  <p:stCondLst>
                                    <p:cond delay="0"/>
                                  </p:stCondLst>
                                  <p:childTnLst>
                                    <p:set>
                                      <p:cBhvr>
                                        <p:cTn id="118" dur="1" fill="hold">
                                          <p:stCondLst>
                                            <p:cond delay="0"/>
                                          </p:stCondLst>
                                        </p:cTn>
                                        <p:tgtEl>
                                          <p:spTgt spid="30"/>
                                        </p:tgtEl>
                                        <p:attrNameLst>
                                          <p:attrName>style.visibility</p:attrName>
                                        </p:attrNameLst>
                                      </p:cBhvr>
                                      <p:to>
                                        <p:strVal val="visible"/>
                                      </p:to>
                                    </p:set>
                                    <p:animEffect transition="in" filter="fade">
                                      <p:cBhvr>
                                        <p:cTn id="119" dur="180"/>
                                        <p:tgtEl>
                                          <p:spTgt spid="30"/>
                                        </p:tgtEl>
                                      </p:cBhvr>
                                    </p:animEffect>
                                  </p:childTnLst>
                                </p:cTn>
                              </p:par>
                            </p:childTnLst>
                          </p:cTn>
                        </p:par>
                        <p:par>
                          <p:cTn id="120" fill="hold">
                            <p:stCondLst>
                              <p:cond delay="5220"/>
                            </p:stCondLst>
                            <p:childTnLst>
                              <p:par>
                                <p:cTn id="121" presetID="10" presetClass="entr" presetSubtype="0" fill="hold" grpId="0" nodeType="afterEffect">
                                  <p:stCondLst>
                                    <p:cond delay="0"/>
                                  </p:stCondLst>
                                  <p:childTnLst>
                                    <p:set>
                                      <p:cBhvr>
                                        <p:cTn id="122" dur="1" fill="hold">
                                          <p:stCondLst>
                                            <p:cond delay="0"/>
                                          </p:stCondLst>
                                        </p:cTn>
                                        <p:tgtEl>
                                          <p:spTgt spid="31"/>
                                        </p:tgtEl>
                                        <p:attrNameLst>
                                          <p:attrName>style.visibility</p:attrName>
                                        </p:attrNameLst>
                                      </p:cBhvr>
                                      <p:to>
                                        <p:strVal val="visible"/>
                                      </p:to>
                                    </p:set>
                                    <p:animEffect transition="in" filter="fade">
                                      <p:cBhvr>
                                        <p:cTn id="123" dur="180"/>
                                        <p:tgtEl>
                                          <p:spTgt spid="31"/>
                                        </p:tgtEl>
                                      </p:cBhvr>
                                    </p:animEffect>
                                  </p:childTnLst>
                                </p:cTn>
                              </p:par>
                            </p:childTnLst>
                          </p:cTn>
                        </p:par>
                        <p:par>
                          <p:cTn id="124" fill="hold">
                            <p:stCondLst>
                              <p:cond delay="5400"/>
                            </p:stCondLst>
                            <p:childTnLst>
                              <p:par>
                                <p:cTn id="125" presetID="10" presetClass="entr" presetSubtype="0" fill="hold" grpId="0" nodeType="afterEffect">
                                  <p:stCondLst>
                                    <p:cond delay="0"/>
                                  </p:stCondLst>
                                  <p:childTnLst>
                                    <p:set>
                                      <p:cBhvr>
                                        <p:cTn id="126" dur="1" fill="hold">
                                          <p:stCondLst>
                                            <p:cond delay="0"/>
                                          </p:stCondLst>
                                        </p:cTn>
                                        <p:tgtEl>
                                          <p:spTgt spid="32"/>
                                        </p:tgtEl>
                                        <p:attrNameLst>
                                          <p:attrName>style.visibility</p:attrName>
                                        </p:attrNameLst>
                                      </p:cBhvr>
                                      <p:to>
                                        <p:strVal val="visible"/>
                                      </p:to>
                                    </p:set>
                                    <p:animEffect transition="in" filter="fade">
                                      <p:cBhvr>
                                        <p:cTn id="127" dur="18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11" grpId="0" animBg="1"/>
      <p:bldP spid="15" grpId="0" animBg="1"/>
      <p:bldP spid="19" grpId="0" animBg="1"/>
      <p:bldP spid="23" grpId="0" animBg="1"/>
      <p:bldP spid="27" grpId="0" animBg="1"/>
      <p:bldP spid="31" grpId="0" animBg="1"/>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320040"/>
          </a:xfrm>
          <a:prstGeom prst="rect">
            <a:avLst/>
          </a:prstGeom>
          <a:noFill/>
          <a:ln/>
        </p:spPr>
        <p:txBody>
          <a:bodyPr wrap="square" lIns="0" tIns="0" rIns="0" bIns="0" rtlCol="0" anchor="ctr"/>
          <a:lstStyle/>
          <a:p>
            <a:pPr marL="0" indent="0">
              <a:buNone/>
            </a:pPr>
            <a:r>
              <a:rPr lang="en-US" sz="1300" b="1" kern="0" spc="200" dirty="0">
                <a:solidFill>
                  <a:srgbClr val="0D9488"/>
                </a:solidFill>
                <a:latin typeface="Calibri" pitchFamily="34" charset="0"/>
                <a:ea typeface="Calibri" pitchFamily="34" charset="-122"/>
                <a:cs typeface="Calibri" pitchFamily="34" charset="-120"/>
              </a:rPr>
              <a:t>PHASE 05 — WHY IT MATTERS</a:t>
            </a:r>
            <a:endParaRPr lang="en-US" sz="1300" dirty="0"/>
          </a:p>
        </p:txBody>
      </p:sp>
      <p:sp>
        <p:nvSpPr>
          <p:cNvPr id="3" name="Text 1"/>
          <p:cNvSpPr/>
          <p:nvPr/>
        </p:nvSpPr>
        <p:spPr>
          <a:xfrm>
            <a:off x="548640" y="685800"/>
            <a:ext cx="8046720" cy="548640"/>
          </a:xfrm>
          <a:prstGeom prst="rect">
            <a:avLst/>
          </a:prstGeom>
          <a:noFill/>
          <a:ln/>
        </p:spPr>
        <p:txBody>
          <a:bodyPr wrap="square" lIns="0" tIns="0" rIns="0" bIns="0" rtlCol="0" anchor="ctr"/>
          <a:lstStyle/>
          <a:p>
            <a:pPr marL="0" indent="0">
              <a:buNone/>
            </a:pPr>
            <a:r>
              <a:rPr lang="en-US" sz="3000" b="1" dirty="0">
                <a:solidFill>
                  <a:srgbClr val="1E2761"/>
                </a:solidFill>
                <a:latin typeface="Calibri" pitchFamily="34" charset="0"/>
                <a:ea typeface="Calibri" pitchFamily="34" charset="-122"/>
                <a:cs typeface="Calibri" pitchFamily="34" charset="-120"/>
              </a:rPr>
              <a:t>Built Around Outcomes, Not Just Features</a:t>
            </a:r>
            <a:endParaRPr lang="en-US" sz="3000" dirty="0"/>
          </a:p>
        </p:txBody>
      </p:sp>
      <p:sp>
        <p:nvSpPr>
          <p:cNvPr id="4" name="Shape 2"/>
          <p:cNvSpPr/>
          <p:nvPr/>
        </p:nvSpPr>
        <p:spPr>
          <a:xfrm>
            <a:off x="548640" y="1508760"/>
            <a:ext cx="3840480" cy="960120"/>
          </a:xfrm>
          <a:prstGeom prst="roundRect">
            <a:avLst>
              <a:gd name="adj" fmla="val 7619"/>
            </a:avLst>
          </a:prstGeom>
          <a:solidFill>
            <a:srgbClr val="FFFFFF"/>
          </a:solidFill>
          <a:ln/>
          <a:effectLst>
            <a:outerShdw blurRad="76200" dist="25400" dir="5400000" algn="bl" rotWithShape="0">
              <a:srgbClr val="000000">
                <a:alpha val="8000"/>
              </a:srgbClr>
            </a:outerShdw>
          </a:effectLst>
        </p:spPr>
      </p:sp>
      <p:sp>
        <p:nvSpPr>
          <p:cNvPr id="5" name="Shape 3"/>
          <p:cNvSpPr/>
          <p:nvPr/>
        </p:nvSpPr>
        <p:spPr>
          <a:xfrm>
            <a:off x="731520" y="1714500"/>
            <a:ext cx="548640" cy="548640"/>
          </a:xfrm>
          <a:prstGeom prst="ellipse">
            <a:avLst/>
          </a:prstGeom>
          <a:solidFill>
            <a:srgbClr val="E6F5F3"/>
          </a:solidFill>
          <a:ln/>
        </p:spPr>
      </p:sp>
      <p:pic>
        <p:nvPicPr>
          <p:cNvPr id="6" name="Image 0" descr="preencoded.png"/>
          <p:cNvPicPr>
            <a:picLocks noChangeAspect="1"/>
          </p:cNvPicPr>
          <p:nvPr/>
        </p:nvPicPr>
        <p:blipFill>
          <a:blip r:embed="rId3"/>
          <a:stretch>
            <a:fillRect/>
          </a:stretch>
        </p:blipFill>
        <p:spPr>
          <a:xfrm>
            <a:off x="868680" y="1851660"/>
            <a:ext cx="274320" cy="274320"/>
          </a:xfrm>
          <a:prstGeom prst="rect">
            <a:avLst/>
          </a:prstGeom>
        </p:spPr>
      </p:pic>
      <p:sp>
        <p:nvSpPr>
          <p:cNvPr id="7" name="Text 4"/>
          <p:cNvSpPr/>
          <p:nvPr/>
        </p:nvSpPr>
        <p:spPr>
          <a:xfrm>
            <a:off x="1417320" y="1636776"/>
            <a:ext cx="2834640" cy="320040"/>
          </a:xfrm>
          <a:prstGeom prst="rect">
            <a:avLst/>
          </a:prstGeom>
          <a:noFill/>
          <a:ln/>
        </p:spPr>
        <p:txBody>
          <a:bodyPr wrap="square" lIns="0" tIns="0" rIns="0" bIns="0"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Saves Staff Hours</a:t>
            </a:r>
            <a:endParaRPr lang="en-US" sz="1450" dirty="0"/>
          </a:p>
        </p:txBody>
      </p:sp>
      <p:sp>
        <p:nvSpPr>
          <p:cNvPr id="8" name="Text 5"/>
          <p:cNvSpPr/>
          <p:nvPr/>
        </p:nvSpPr>
        <p:spPr>
          <a:xfrm>
            <a:off x="1417320" y="1965960"/>
            <a:ext cx="2834640" cy="411480"/>
          </a:xfrm>
          <a:prstGeom prst="rect">
            <a:avLst/>
          </a:prstGeom>
          <a:noFill/>
          <a:ln/>
        </p:spPr>
        <p:txBody>
          <a:bodyPr wrap="square" lIns="0" tIns="0" rIns="0" bIns="0" rtlCol="0" anchor="ctr"/>
          <a:lstStyle/>
          <a:p>
            <a:pPr marL="0" indent="0">
              <a:buNone/>
            </a:pPr>
            <a:r>
              <a:rPr lang="en-US" sz="1150" dirty="0">
                <a:solidFill>
                  <a:srgbClr val="64748B"/>
                </a:solidFill>
                <a:latin typeface="Calibri" pitchFamily="34" charset="0"/>
                <a:ea typeface="Calibri" pitchFamily="34" charset="-122"/>
                <a:cs typeface="Calibri" pitchFamily="34" charset="-120"/>
              </a:rPr>
              <a:t>Less manual admin, more time to teach</a:t>
            </a:r>
            <a:endParaRPr lang="en-US" sz="1150" dirty="0"/>
          </a:p>
        </p:txBody>
      </p:sp>
      <p:sp>
        <p:nvSpPr>
          <p:cNvPr id="9" name="Shape 6"/>
          <p:cNvSpPr/>
          <p:nvPr/>
        </p:nvSpPr>
        <p:spPr>
          <a:xfrm>
            <a:off x="4754880" y="1508760"/>
            <a:ext cx="3840480" cy="960120"/>
          </a:xfrm>
          <a:prstGeom prst="roundRect">
            <a:avLst>
              <a:gd name="adj" fmla="val 7619"/>
            </a:avLst>
          </a:prstGeom>
          <a:solidFill>
            <a:srgbClr val="FFFFFF"/>
          </a:solidFill>
          <a:ln/>
          <a:effectLst>
            <a:outerShdw blurRad="76200" dist="25400" dir="5400000" algn="bl" rotWithShape="0">
              <a:srgbClr val="000000">
                <a:alpha val="8000"/>
              </a:srgbClr>
            </a:outerShdw>
          </a:effectLst>
        </p:spPr>
      </p:sp>
      <p:sp>
        <p:nvSpPr>
          <p:cNvPr id="10" name="Shape 7"/>
          <p:cNvSpPr/>
          <p:nvPr/>
        </p:nvSpPr>
        <p:spPr>
          <a:xfrm>
            <a:off x="4937760" y="1714500"/>
            <a:ext cx="548640" cy="548640"/>
          </a:xfrm>
          <a:prstGeom prst="ellipse">
            <a:avLst/>
          </a:prstGeom>
          <a:solidFill>
            <a:srgbClr val="E6F5F3"/>
          </a:solidFill>
          <a:ln/>
        </p:spPr>
      </p:sp>
      <p:pic>
        <p:nvPicPr>
          <p:cNvPr id="11" name="Image 1" descr="preencoded.png"/>
          <p:cNvPicPr>
            <a:picLocks noChangeAspect="1"/>
          </p:cNvPicPr>
          <p:nvPr/>
        </p:nvPicPr>
        <p:blipFill>
          <a:blip r:embed="rId4"/>
          <a:stretch>
            <a:fillRect/>
          </a:stretch>
        </p:blipFill>
        <p:spPr>
          <a:xfrm>
            <a:off x="5074920" y="1851660"/>
            <a:ext cx="274320" cy="274320"/>
          </a:xfrm>
          <a:prstGeom prst="rect">
            <a:avLst/>
          </a:prstGeom>
        </p:spPr>
      </p:pic>
      <p:sp>
        <p:nvSpPr>
          <p:cNvPr id="12" name="Text 8"/>
          <p:cNvSpPr/>
          <p:nvPr/>
        </p:nvSpPr>
        <p:spPr>
          <a:xfrm>
            <a:off x="5623560" y="1636776"/>
            <a:ext cx="2834640" cy="320040"/>
          </a:xfrm>
          <a:prstGeom prst="rect">
            <a:avLst/>
          </a:prstGeom>
          <a:noFill/>
          <a:ln/>
        </p:spPr>
        <p:txBody>
          <a:bodyPr wrap="square" lIns="0" tIns="0" rIns="0" bIns="0"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Real-Time Visibility</a:t>
            </a:r>
            <a:endParaRPr lang="en-US" sz="1450" dirty="0"/>
          </a:p>
        </p:txBody>
      </p:sp>
      <p:sp>
        <p:nvSpPr>
          <p:cNvPr id="13" name="Text 9"/>
          <p:cNvSpPr/>
          <p:nvPr/>
        </p:nvSpPr>
        <p:spPr>
          <a:xfrm>
            <a:off x="5623560" y="1965960"/>
            <a:ext cx="2834640" cy="411480"/>
          </a:xfrm>
          <a:prstGeom prst="rect">
            <a:avLst/>
          </a:prstGeom>
          <a:noFill/>
          <a:ln/>
        </p:spPr>
        <p:txBody>
          <a:bodyPr wrap="square" lIns="0" tIns="0" rIns="0" bIns="0" rtlCol="0" anchor="ctr"/>
          <a:lstStyle/>
          <a:p>
            <a:pPr marL="0" indent="0">
              <a:buNone/>
            </a:pPr>
            <a:r>
              <a:rPr lang="en-US" sz="1150" dirty="0">
                <a:solidFill>
                  <a:srgbClr val="64748B"/>
                </a:solidFill>
                <a:latin typeface="Calibri" pitchFamily="34" charset="0"/>
                <a:ea typeface="Calibri" pitchFamily="34" charset="-122"/>
                <a:cs typeface="Calibri" pitchFamily="34" charset="-120"/>
              </a:rPr>
              <a:t>Leadership sees performance as it happens</a:t>
            </a:r>
            <a:endParaRPr lang="en-US" sz="1150" dirty="0"/>
          </a:p>
        </p:txBody>
      </p:sp>
      <p:sp>
        <p:nvSpPr>
          <p:cNvPr id="14" name="Shape 10"/>
          <p:cNvSpPr/>
          <p:nvPr/>
        </p:nvSpPr>
        <p:spPr>
          <a:xfrm>
            <a:off x="548640" y="2651760"/>
            <a:ext cx="3840480" cy="960120"/>
          </a:xfrm>
          <a:prstGeom prst="roundRect">
            <a:avLst>
              <a:gd name="adj" fmla="val 7619"/>
            </a:avLst>
          </a:prstGeom>
          <a:solidFill>
            <a:srgbClr val="FFFFFF"/>
          </a:solidFill>
          <a:ln/>
          <a:effectLst>
            <a:outerShdw blurRad="76200" dist="25400" dir="5400000" algn="bl" rotWithShape="0">
              <a:srgbClr val="000000">
                <a:alpha val="8000"/>
              </a:srgbClr>
            </a:outerShdw>
          </a:effectLst>
        </p:spPr>
      </p:sp>
      <p:sp>
        <p:nvSpPr>
          <p:cNvPr id="15" name="Shape 11"/>
          <p:cNvSpPr/>
          <p:nvPr/>
        </p:nvSpPr>
        <p:spPr>
          <a:xfrm>
            <a:off x="731520" y="2857500"/>
            <a:ext cx="548640" cy="548640"/>
          </a:xfrm>
          <a:prstGeom prst="ellipse">
            <a:avLst/>
          </a:prstGeom>
          <a:solidFill>
            <a:srgbClr val="E6F5F3"/>
          </a:solidFill>
          <a:ln/>
        </p:spPr>
      </p:sp>
      <p:pic>
        <p:nvPicPr>
          <p:cNvPr id="16" name="Image 2" descr="preencoded.png"/>
          <p:cNvPicPr>
            <a:picLocks noChangeAspect="1"/>
          </p:cNvPicPr>
          <p:nvPr/>
        </p:nvPicPr>
        <p:blipFill>
          <a:blip r:embed="rId5"/>
          <a:stretch>
            <a:fillRect/>
          </a:stretch>
        </p:blipFill>
        <p:spPr>
          <a:xfrm>
            <a:off x="868680" y="2994660"/>
            <a:ext cx="274320" cy="274320"/>
          </a:xfrm>
          <a:prstGeom prst="rect">
            <a:avLst/>
          </a:prstGeom>
        </p:spPr>
      </p:pic>
      <p:sp>
        <p:nvSpPr>
          <p:cNvPr id="17" name="Text 12"/>
          <p:cNvSpPr/>
          <p:nvPr/>
        </p:nvSpPr>
        <p:spPr>
          <a:xfrm>
            <a:off x="1417320" y="2779776"/>
            <a:ext cx="2834640" cy="320040"/>
          </a:xfrm>
          <a:prstGeom prst="rect">
            <a:avLst/>
          </a:prstGeom>
          <a:noFill/>
          <a:ln/>
        </p:spPr>
        <p:txBody>
          <a:bodyPr wrap="square" lIns="0" tIns="0" rIns="0" bIns="0"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Better Student Experience</a:t>
            </a:r>
            <a:endParaRPr lang="en-US" sz="1450" dirty="0"/>
          </a:p>
        </p:txBody>
      </p:sp>
      <p:sp>
        <p:nvSpPr>
          <p:cNvPr id="18" name="Text 13"/>
          <p:cNvSpPr/>
          <p:nvPr/>
        </p:nvSpPr>
        <p:spPr>
          <a:xfrm>
            <a:off x="1417320" y="3108960"/>
            <a:ext cx="2834640" cy="411480"/>
          </a:xfrm>
          <a:prstGeom prst="rect">
            <a:avLst/>
          </a:prstGeom>
          <a:noFill/>
          <a:ln/>
        </p:spPr>
        <p:txBody>
          <a:bodyPr wrap="square" lIns="0" tIns="0" rIns="0" bIns="0" rtlCol="0" anchor="ctr"/>
          <a:lstStyle/>
          <a:p>
            <a:pPr marL="0" indent="0">
              <a:buNone/>
            </a:pPr>
            <a:r>
              <a:rPr lang="en-US" sz="1150" dirty="0">
                <a:solidFill>
                  <a:srgbClr val="64748B"/>
                </a:solidFill>
                <a:latin typeface="Calibri" pitchFamily="34" charset="0"/>
                <a:ea typeface="Calibri" pitchFamily="34" charset="-122"/>
                <a:cs typeface="Calibri" pitchFamily="34" charset="-120"/>
              </a:rPr>
              <a:t>Organized resources, transparent grading</a:t>
            </a:r>
            <a:endParaRPr lang="en-US" sz="1150" dirty="0"/>
          </a:p>
        </p:txBody>
      </p:sp>
      <p:sp>
        <p:nvSpPr>
          <p:cNvPr id="19" name="Shape 14"/>
          <p:cNvSpPr/>
          <p:nvPr/>
        </p:nvSpPr>
        <p:spPr>
          <a:xfrm>
            <a:off x="4754880" y="2651760"/>
            <a:ext cx="3840480" cy="960120"/>
          </a:xfrm>
          <a:prstGeom prst="roundRect">
            <a:avLst>
              <a:gd name="adj" fmla="val 7619"/>
            </a:avLst>
          </a:prstGeom>
          <a:solidFill>
            <a:srgbClr val="FFFFFF"/>
          </a:solidFill>
          <a:ln/>
          <a:effectLst>
            <a:outerShdw blurRad="76200" dist="25400" dir="5400000" algn="bl" rotWithShape="0">
              <a:srgbClr val="000000">
                <a:alpha val="8000"/>
              </a:srgbClr>
            </a:outerShdw>
          </a:effectLst>
        </p:spPr>
      </p:sp>
      <p:sp>
        <p:nvSpPr>
          <p:cNvPr id="20" name="Shape 15"/>
          <p:cNvSpPr/>
          <p:nvPr/>
        </p:nvSpPr>
        <p:spPr>
          <a:xfrm>
            <a:off x="4937760" y="2857500"/>
            <a:ext cx="548640" cy="548640"/>
          </a:xfrm>
          <a:prstGeom prst="ellipse">
            <a:avLst/>
          </a:prstGeom>
          <a:solidFill>
            <a:srgbClr val="E6F5F3"/>
          </a:solidFill>
          <a:ln/>
        </p:spPr>
      </p:sp>
      <p:pic>
        <p:nvPicPr>
          <p:cNvPr id="21" name="Image 3" descr="preencoded.png"/>
          <p:cNvPicPr>
            <a:picLocks noChangeAspect="1"/>
          </p:cNvPicPr>
          <p:nvPr/>
        </p:nvPicPr>
        <p:blipFill>
          <a:blip r:embed="rId6"/>
          <a:stretch>
            <a:fillRect/>
          </a:stretch>
        </p:blipFill>
        <p:spPr>
          <a:xfrm>
            <a:off x="5074920" y="2994660"/>
            <a:ext cx="274320" cy="274320"/>
          </a:xfrm>
          <a:prstGeom prst="rect">
            <a:avLst/>
          </a:prstGeom>
        </p:spPr>
      </p:pic>
      <p:sp>
        <p:nvSpPr>
          <p:cNvPr id="22" name="Text 16"/>
          <p:cNvSpPr/>
          <p:nvPr/>
        </p:nvSpPr>
        <p:spPr>
          <a:xfrm>
            <a:off x="5623560" y="2779776"/>
            <a:ext cx="2834640" cy="320040"/>
          </a:xfrm>
          <a:prstGeom prst="rect">
            <a:avLst/>
          </a:prstGeom>
          <a:noFill/>
          <a:ln/>
        </p:spPr>
        <p:txBody>
          <a:bodyPr wrap="square" lIns="0" tIns="0" rIns="0" bIns="0" rtlCol="0" anchor="ctr"/>
          <a:lstStyle/>
          <a:p>
            <a:pPr marL="0" indent="0">
              <a:buNone/>
            </a:pPr>
            <a:r>
              <a:rPr lang="en-US" sz="1450" b="1" dirty="0">
                <a:solidFill>
                  <a:srgbClr val="1E2761"/>
                </a:solidFill>
                <a:latin typeface="Calibri" pitchFamily="34" charset="0"/>
                <a:ea typeface="Calibri" pitchFamily="34" charset="-122"/>
                <a:cs typeface="Calibri" pitchFamily="34" charset="-120"/>
              </a:rPr>
              <a:t>Purpose-Built Per Role</a:t>
            </a:r>
            <a:endParaRPr lang="en-US" sz="1450" dirty="0"/>
          </a:p>
        </p:txBody>
      </p:sp>
      <p:sp>
        <p:nvSpPr>
          <p:cNvPr id="23" name="Text 17"/>
          <p:cNvSpPr/>
          <p:nvPr/>
        </p:nvSpPr>
        <p:spPr>
          <a:xfrm>
            <a:off x="5623560" y="3108960"/>
            <a:ext cx="2834640" cy="411480"/>
          </a:xfrm>
          <a:prstGeom prst="rect">
            <a:avLst/>
          </a:prstGeom>
          <a:noFill/>
          <a:ln/>
        </p:spPr>
        <p:txBody>
          <a:bodyPr wrap="square" lIns="0" tIns="0" rIns="0" bIns="0" rtlCol="0" anchor="ctr"/>
          <a:lstStyle/>
          <a:p>
            <a:pPr marL="0" indent="0">
              <a:buNone/>
            </a:pPr>
            <a:r>
              <a:rPr lang="en-US" sz="1150" dirty="0">
                <a:solidFill>
                  <a:srgbClr val="64748B"/>
                </a:solidFill>
                <a:latin typeface="Calibri" pitchFamily="34" charset="0"/>
                <a:ea typeface="Calibri" pitchFamily="34" charset="-122"/>
                <a:cs typeface="Calibri" pitchFamily="34" charset="-120"/>
              </a:rPr>
              <a:t>Not one-size-fits-all software</a:t>
            </a:r>
            <a:endParaRPr lang="en-US" sz="1150" dirty="0"/>
          </a:p>
        </p:txBody>
      </p:sp>
      <p:sp>
        <p:nvSpPr>
          <p:cNvPr id="24" name="Shape 18"/>
          <p:cNvSpPr/>
          <p:nvPr/>
        </p:nvSpPr>
        <p:spPr>
          <a:xfrm>
            <a:off x="548640" y="3794760"/>
            <a:ext cx="8046720" cy="960120"/>
          </a:xfrm>
          <a:prstGeom prst="roundRect">
            <a:avLst>
              <a:gd name="adj" fmla="val 7619"/>
            </a:avLst>
          </a:prstGeom>
          <a:solidFill>
            <a:srgbClr val="111A3D"/>
          </a:solidFill>
          <a:ln/>
        </p:spPr>
      </p:sp>
      <p:sp>
        <p:nvSpPr>
          <p:cNvPr id="25" name="Shape 19"/>
          <p:cNvSpPr/>
          <p:nvPr/>
        </p:nvSpPr>
        <p:spPr>
          <a:xfrm>
            <a:off x="731520" y="4000500"/>
            <a:ext cx="548640" cy="548640"/>
          </a:xfrm>
          <a:prstGeom prst="ellipse">
            <a:avLst/>
          </a:prstGeom>
          <a:solidFill>
            <a:srgbClr val="0D9488"/>
          </a:solidFill>
          <a:ln/>
        </p:spPr>
      </p:sp>
      <p:pic>
        <p:nvPicPr>
          <p:cNvPr id="26" name="Image 4" descr="preencoded.png"/>
          <p:cNvPicPr>
            <a:picLocks noChangeAspect="1"/>
          </p:cNvPicPr>
          <p:nvPr/>
        </p:nvPicPr>
        <p:blipFill>
          <a:blip r:embed="rId7"/>
          <a:stretch>
            <a:fillRect/>
          </a:stretch>
        </p:blipFill>
        <p:spPr>
          <a:xfrm>
            <a:off x="868680" y="4137660"/>
            <a:ext cx="274320" cy="274320"/>
          </a:xfrm>
          <a:prstGeom prst="rect">
            <a:avLst/>
          </a:prstGeom>
        </p:spPr>
      </p:pic>
      <p:sp>
        <p:nvSpPr>
          <p:cNvPr id="27" name="Text 20"/>
          <p:cNvSpPr/>
          <p:nvPr/>
        </p:nvSpPr>
        <p:spPr>
          <a:xfrm>
            <a:off x="1417320" y="3922776"/>
            <a:ext cx="7040880" cy="320040"/>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Secure, Dependable Architecture</a:t>
            </a:r>
            <a:endParaRPr lang="en-US" sz="1450" dirty="0"/>
          </a:p>
        </p:txBody>
      </p:sp>
      <p:sp>
        <p:nvSpPr>
          <p:cNvPr id="28" name="Text 21"/>
          <p:cNvSpPr/>
          <p:nvPr/>
        </p:nvSpPr>
        <p:spPr>
          <a:xfrm>
            <a:off x="1417320" y="4251960"/>
            <a:ext cx="7040880" cy="411480"/>
          </a:xfrm>
          <a:prstGeom prst="rect">
            <a:avLst/>
          </a:prstGeom>
          <a:noFill/>
          <a:ln/>
        </p:spPr>
        <p:txBody>
          <a:bodyPr wrap="square" lIns="0" tIns="0" rIns="0" bIns="0" rtlCol="0" anchor="ctr"/>
          <a:lstStyle/>
          <a:p>
            <a:pPr marL="0" indent="0">
              <a:buNone/>
            </a:pPr>
            <a:r>
              <a:rPr lang="en-US" sz="1150" dirty="0">
                <a:solidFill>
                  <a:srgbClr val="C7D6F5"/>
                </a:solidFill>
                <a:latin typeface="Calibri" pitchFamily="34" charset="0"/>
                <a:ea typeface="Calibri" pitchFamily="34" charset="-122"/>
                <a:cs typeface="Calibri" pitchFamily="34" charset="-120"/>
              </a:rPr>
              <a:t>Built on real engineering decisions, not just a pretty UI</a:t>
            </a:r>
            <a:endParaRPr lang="en-US" sz="1150" dirty="0"/>
          </a:p>
        </p:txBody>
      </p:sp>
      <p:sp>
        <p:nvSpPr>
          <p:cNvPr id="29" name="Text 22"/>
          <p:cNvSpPr/>
          <p:nvPr/>
        </p:nvSpPr>
        <p:spPr>
          <a:xfrm>
            <a:off x="8549640" y="4828032"/>
            <a:ext cx="457200" cy="274320"/>
          </a:xfrm>
          <a:prstGeom prst="rect">
            <a:avLst/>
          </a:prstGeom>
          <a:noFill/>
          <a:ln/>
        </p:spPr>
        <p:txBody>
          <a:bodyPr wrap="square" lIns="0" tIns="0" rIns="0" bIns="0" rtlCol="0" anchor="ctr"/>
          <a:lstStyle/>
          <a:p>
            <a:pPr marL="0" indent="0" algn="r">
              <a:buNone/>
            </a:pPr>
            <a:r>
              <a:rPr lang="en-US" sz="1000" dirty="0">
                <a:solidFill>
                  <a:srgbClr val="64748B"/>
                </a:solidFill>
                <a:latin typeface="Calibri" pitchFamily="34" charset="0"/>
                <a:ea typeface="Calibri" pitchFamily="34" charset="-122"/>
                <a:cs typeface="Calibri" pitchFamily="34" charset="-120"/>
              </a:rPr>
              <a:t>07</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par>
                          <p:cTn id="40" fill="hold">
                            <p:stCondLst>
                              <p:cond delay="1620"/>
                            </p:stCondLst>
                            <p:childTnLst>
                              <p:par>
                                <p:cTn id="41" presetID="10"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80"/>
                                        <p:tgtEl>
                                          <p:spTgt spid="11"/>
                                        </p:tgtEl>
                                      </p:cBhvr>
                                    </p:animEffect>
                                  </p:childTnLst>
                                </p:cTn>
                              </p:par>
                            </p:childTnLst>
                          </p:cTn>
                        </p:par>
                        <p:par>
                          <p:cTn id="44" fill="hold">
                            <p:stCondLst>
                              <p:cond delay="1800"/>
                            </p:stCondLst>
                            <p:childTnLst>
                              <p:par>
                                <p:cTn id="45" presetID="10" presetClass="entr" presetSubtype="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80"/>
                                        <p:tgtEl>
                                          <p:spTgt spid="12"/>
                                        </p:tgtEl>
                                      </p:cBhvr>
                                    </p:animEffect>
                                  </p:childTnLst>
                                </p:cTn>
                              </p:par>
                            </p:childTnLst>
                          </p:cTn>
                        </p:par>
                        <p:par>
                          <p:cTn id="48" fill="hold">
                            <p:stCondLst>
                              <p:cond delay="198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80"/>
                                        <p:tgtEl>
                                          <p:spTgt spid="13"/>
                                        </p:tgtEl>
                                      </p:cBhvr>
                                    </p:animEffect>
                                  </p:childTnLst>
                                </p:cTn>
                              </p:par>
                            </p:childTnLst>
                          </p:cTn>
                        </p:par>
                        <p:par>
                          <p:cTn id="52" fill="hold">
                            <p:stCondLst>
                              <p:cond delay="2160"/>
                            </p:stCondLst>
                            <p:childTnLst>
                              <p:par>
                                <p:cTn id="53" presetID="10" presetClass="entr" presetSubtype="0"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80"/>
                                        <p:tgtEl>
                                          <p:spTgt spid="14"/>
                                        </p:tgtEl>
                                      </p:cBhvr>
                                    </p:animEffect>
                                  </p:childTnLst>
                                </p:cTn>
                              </p:par>
                            </p:childTnLst>
                          </p:cTn>
                        </p:par>
                        <p:par>
                          <p:cTn id="56" fill="hold">
                            <p:stCondLst>
                              <p:cond delay="2340"/>
                            </p:stCondLst>
                            <p:childTnLst>
                              <p:par>
                                <p:cTn id="57" presetID="10"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80"/>
                                        <p:tgtEl>
                                          <p:spTgt spid="15"/>
                                        </p:tgtEl>
                                      </p:cBhvr>
                                    </p:animEffect>
                                  </p:childTnLst>
                                </p:cTn>
                              </p:par>
                            </p:childTnLst>
                          </p:cTn>
                        </p:par>
                        <p:par>
                          <p:cTn id="60" fill="hold">
                            <p:stCondLst>
                              <p:cond delay="2520"/>
                            </p:stCondLst>
                            <p:childTnLst>
                              <p:par>
                                <p:cTn id="61" presetID="10" presetClass="entr" presetSubtype="0" fill="hold"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80"/>
                                        <p:tgtEl>
                                          <p:spTgt spid="16"/>
                                        </p:tgtEl>
                                      </p:cBhvr>
                                    </p:animEffect>
                                  </p:childTnLst>
                                </p:cTn>
                              </p:par>
                            </p:childTnLst>
                          </p:cTn>
                        </p:par>
                        <p:par>
                          <p:cTn id="64" fill="hold">
                            <p:stCondLst>
                              <p:cond delay="2700"/>
                            </p:stCondLst>
                            <p:childTnLst>
                              <p:par>
                                <p:cTn id="65" presetID="10" presetClass="entr" presetSubtype="0" fill="hold" grpId="0"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180"/>
                                        <p:tgtEl>
                                          <p:spTgt spid="17"/>
                                        </p:tgtEl>
                                      </p:cBhvr>
                                    </p:animEffect>
                                  </p:childTnLst>
                                </p:cTn>
                              </p:par>
                            </p:childTnLst>
                          </p:cTn>
                        </p:par>
                        <p:par>
                          <p:cTn id="68" fill="hold">
                            <p:stCondLst>
                              <p:cond delay="2880"/>
                            </p:stCondLst>
                            <p:childTnLst>
                              <p:par>
                                <p:cTn id="69" presetID="10" presetClass="entr" presetSubtype="0" fill="hold" grpId="0" nodeType="after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180"/>
                                        <p:tgtEl>
                                          <p:spTgt spid="18"/>
                                        </p:tgtEl>
                                      </p:cBhvr>
                                    </p:animEffect>
                                  </p:childTnLst>
                                </p:cTn>
                              </p:par>
                            </p:childTnLst>
                          </p:cTn>
                        </p:par>
                        <p:par>
                          <p:cTn id="72" fill="hold">
                            <p:stCondLst>
                              <p:cond delay="3060"/>
                            </p:stCondLst>
                            <p:childTnLst>
                              <p:par>
                                <p:cTn id="73" presetID="10" presetClass="entr" presetSubtype="0" fill="hold"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180"/>
                                        <p:tgtEl>
                                          <p:spTgt spid="19"/>
                                        </p:tgtEl>
                                      </p:cBhvr>
                                    </p:animEffect>
                                  </p:childTnLst>
                                </p:cTn>
                              </p:par>
                            </p:childTnLst>
                          </p:cTn>
                        </p:par>
                        <p:par>
                          <p:cTn id="76" fill="hold">
                            <p:stCondLst>
                              <p:cond delay="3240"/>
                            </p:stCondLst>
                            <p:childTnLst>
                              <p:par>
                                <p:cTn id="77" presetID="10" presetClass="entr" presetSubtype="0" fill="hold"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80"/>
                                        <p:tgtEl>
                                          <p:spTgt spid="20"/>
                                        </p:tgtEl>
                                      </p:cBhvr>
                                    </p:animEffect>
                                  </p:childTnLst>
                                </p:cTn>
                              </p:par>
                            </p:childTnLst>
                          </p:cTn>
                        </p:par>
                        <p:par>
                          <p:cTn id="80" fill="hold">
                            <p:stCondLst>
                              <p:cond delay="3420"/>
                            </p:stCondLst>
                            <p:childTnLst>
                              <p:par>
                                <p:cTn id="81" presetID="10" presetClass="entr" presetSubtype="0" fill="hold"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180"/>
                                        <p:tgtEl>
                                          <p:spTgt spid="21"/>
                                        </p:tgtEl>
                                      </p:cBhvr>
                                    </p:animEffect>
                                  </p:childTnLst>
                                </p:cTn>
                              </p:par>
                            </p:childTnLst>
                          </p:cTn>
                        </p:par>
                        <p:par>
                          <p:cTn id="84" fill="hold">
                            <p:stCondLst>
                              <p:cond delay="3600"/>
                            </p:stCondLst>
                            <p:childTnLst>
                              <p:par>
                                <p:cTn id="85" presetID="10" presetClass="entr" presetSubtype="0" fill="hold" grpId="0" nodeType="after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180"/>
                                        <p:tgtEl>
                                          <p:spTgt spid="22"/>
                                        </p:tgtEl>
                                      </p:cBhvr>
                                    </p:animEffect>
                                  </p:childTnLst>
                                </p:cTn>
                              </p:par>
                            </p:childTnLst>
                          </p:cTn>
                        </p:par>
                        <p:par>
                          <p:cTn id="88" fill="hold">
                            <p:stCondLst>
                              <p:cond delay="3780"/>
                            </p:stCondLst>
                            <p:childTnLst>
                              <p:par>
                                <p:cTn id="89" presetID="10" presetClass="entr" presetSubtype="0" fill="hold" grpId="0" nodeType="after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180"/>
                                        <p:tgtEl>
                                          <p:spTgt spid="23"/>
                                        </p:tgtEl>
                                      </p:cBhvr>
                                    </p:animEffect>
                                  </p:childTnLst>
                                </p:cTn>
                              </p:par>
                            </p:childTnLst>
                          </p:cTn>
                        </p:par>
                        <p:par>
                          <p:cTn id="92" fill="hold">
                            <p:stCondLst>
                              <p:cond delay="3960"/>
                            </p:stCondLst>
                            <p:childTnLst>
                              <p:par>
                                <p:cTn id="93" presetID="10" presetClass="entr" presetSubtype="0" fill="hold" nodeType="after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180"/>
                                        <p:tgtEl>
                                          <p:spTgt spid="24"/>
                                        </p:tgtEl>
                                      </p:cBhvr>
                                    </p:animEffect>
                                  </p:childTnLst>
                                </p:cTn>
                              </p:par>
                            </p:childTnLst>
                          </p:cTn>
                        </p:par>
                        <p:par>
                          <p:cTn id="96" fill="hold">
                            <p:stCondLst>
                              <p:cond delay="4140"/>
                            </p:stCondLst>
                            <p:childTnLst>
                              <p:par>
                                <p:cTn id="97" presetID="10" presetClass="entr" presetSubtype="0" fill="hold" nodeType="after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180"/>
                                        <p:tgtEl>
                                          <p:spTgt spid="25"/>
                                        </p:tgtEl>
                                      </p:cBhvr>
                                    </p:animEffect>
                                  </p:childTnLst>
                                </p:cTn>
                              </p:par>
                            </p:childTnLst>
                          </p:cTn>
                        </p:par>
                        <p:par>
                          <p:cTn id="100" fill="hold">
                            <p:stCondLst>
                              <p:cond delay="4320"/>
                            </p:stCondLst>
                            <p:childTnLst>
                              <p:par>
                                <p:cTn id="101" presetID="10" presetClass="entr" presetSubtype="0" fill="hold" nodeType="after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fade">
                                      <p:cBhvr>
                                        <p:cTn id="103" dur="180"/>
                                        <p:tgtEl>
                                          <p:spTgt spid="26"/>
                                        </p:tgtEl>
                                      </p:cBhvr>
                                    </p:animEffect>
                                  </p:childTnLst>
                                </p:cTn>
                              </p:par>
                            </p:childTnLst>
                          </p:cTn>
                        </p:par>
                        <p:par>
                          <p:cTn id="104" fill="hold">
                            <p:stCondLst>
                              <p:cond delay="4500"/>
                            </p:stCondLst>
                            <p:childTnLst>
                              <p:par>
                                <p:cTn id="105" presetID="10" presetClass="entr" presetSubtype="0" fill="hold" grpId="0" nodeType="after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fade">
                                      <p:cBhvr>
                                        <p:cTn id="107" dur="180"/>
                                        <p:tgtEl>
                                          <p:spTgt spid="27"/>
                                        </p:tgtEl>
                                      </p:cBhvr>
                                    </p:animEffect>
                                  </p:childTnLst>
                                </p:cTn>
                              </p:par>
                            </p:childTnLst>
                          </p:cTn>
                        </p:par>
                        <p:par>
                          <p:cTn id="108" fill="hold">
                            <p:stCondLst>
                              <p:cond delay="4680"/>
                            </p:stCondLst>
                            <p:childTnLst>
                              <p:par>
                                <p:cTn id="109" presetID="10" presetClass="entr" presetSubtype="0" fill="hold" grpId="0" nodeType="after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fade">
                                      <p:cBhvr>
                                        <p:cTn id="111" dur="180"/>
                                        <p:tgtEl>
                                          <p:spTgt spid="28"/>
                                        </p:tgtEl>
                                      </p:cBhvr>
                                    </p:animEffect>
                                  </p:childTnLst>
                                </p:cTn>
                              </p:par>
                            </p:childTnLst>
                          </p:cTn>
                        </p:par>
                        <p:par>
                          <p:cTn id="112" fill="hold">
                            <p:stCondLst>
                              <p:cond delay="4860"/>
                            </p:stCondLst>
                            <p:childTnLst>
                              <p:par>
                                <p:cTn id="113" presetID="10" presetClass="entr" presetSubtype="0" fill="hold" grpId="0" nodeType="afterEffect">
                                  <p:stCondLst>
                                    <p:cond delay="0"/>
                                  </p:stCondLst>
                                  <p:childTnLst>
                                    <p:set>
                                      <p:cBhvr>
                                        <p:cTn id="114" dur="1" fill="hold">
                                          <p:stCondLst>
                                            <p:cond delay="0"/>
                                          </p:stCondLst>
                                        </p:cTn>
                                        <p:tgtEl>
                                          <p:spTgt spid="29"/>
                                        </p:tgtEl>
                                        <p:attrNameLst>
                                          <p:attrName>style.visibility</p:attrName>
                                        </p:attrNameLst>
                                      </p:cBhvr>
                                      <p:to>
                                        <p:strVal val="visible"/>
                                      </p:to>
                                    </p:set>
                                    <p:animEffect transition="in" filter="fade">
                                      <p:cBhvr>
                                        <p:cTn id="115" dur="18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8" grpId="0" animBg="1"/>
      <p:bldP spid="12" grpId="0" animBg="1"/>
      <p:bldP spid="13" grpId="0" animBg="1"/>
      <p:bldP spid="17" grpId="0" animBg="1"/>
      <p:bldP spid="18" grpId="0" animBg="1"/>
      <p:bldP spid="22" grpId="0" animBg="1"/>
      <p:bldP spid="23" grpId="0" animBg="1"/>
      <p:bldP spid="27" grpId="0" animBg="1"/>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320040"/>
          </a:xfrm>
          <a:prstGeom prst="rect">
            <a:avLst/>
          </a:prstGeom>
          <a:noFill/>
          <a:ln/>
        </p:spPr>
        <p:txBody>
          <a:bodyPr wrap="square" lIns="0" tIns="0" rIns="0" bIns="0" rtlCol="0" anchor="ctr"/>
          <a:lstStyle/>
          <a:p>
            <a:pPr marL="0" indent="0">
              <a:buNone/>
            </a:pPr>
            <a:r>
              <a:rPr lang="en-US" sz="1300" b="1" kern="0" spc="200" dirty="0">
                <a:solidFill>
                  <a:srgbClr val="0D9488"/>
                </a:solidFill>
                <a:latin typeface="Calibri" pitchFamily="34" charset="0"/>
                <a:ea typeface="Calibri" pitchFamily="34" charset="-122"/>
                <a:cs typeface="Calibri" pitchFamily="34" charset="-120"/>
              </a:rPr>
              <a:t>GROWS WITH YOU</a:t>
            </a:r>
            <a:endParaRPr lang="en-US" sz="1300" dirty="0"/>
          </a:p>
        </p:txBody>
      </p:sp>
      <p:sp>
        <p:nvSpPr>
          <p:cNvPr id="3" name="Text 1"/>
          <p:cNvSpPr/>
          <p:nvPr/>
        </p:nvSpPr>
        <p:spPr>
          <a:xfrm>
            <a:off x="548640" y="685800"/>
            <a:ext cx="8046720" cy="548640"/>
          </a:xfrm>
          <a:prstGeom prst="rect">
            <a:avLst/>
          </a:prstGeom>
          <a:noFill/>
          <a:ln/>
        </p:spPr>
        <p:txBody>
          <a:bodyPr wrap="square" lIns="0" tIns="0" rIns="0" bIns="0" rtlCol="0" anchor="ctr"/>
          <a:lstStyle/>
          <a:p>
            <a:pPr marL="0" indent="0">
              <a:buNone/>
            </a:pPr>
            <a:r>
              <a:rPr lang="en-US" sz="3400" b="1" dirty="0">
                <a:solidFill>
                  <a:srgbClr val="1E2761"/>
                </a:solidFill>
                <a:latin typeface="Calibri" pitchFamily="34" charset="0"/>
                <a:ea typeface="Calibri" pitchFamily="34" charset="-122"/>
                <a:cs typeface="Calibri" pitchFamily="34" charset="-120"/>
              </a:rPr>
              <a:t>Built For Scale</a:t>
            </a:r>
            <a:endParaRPr lang="en-US" sz="3400" dirty="0"/>
          </a:p>
        </p:txBody>
      </p:sp>
      <p:sp>
        <p:nvSpPr>
          <p:cNvPr id="4" name="Text 2"/>
          <p:cNvSpPr/>
          <p:nvPr/>
        </p:nvSpPr>
        <p:spPr>
          <a:xfrm>
            <a:off x="548640" y="1298448"/>
            <a:ext cx="8046720" cy="365760"/>
          </a:xfrm>
          <a:prstGeom prst="rect">
            <a:avLst/>
          </a:prstGeom>
          <a:noFill/>
          <a:ln/>
        </p:spPr>
        <p:txBody>
          <a:bodyPr wrap="square" lIns="0" tIns="0" rIns="0" bIns="0" rtlCol="0" anchor="ctr"/>
          <a:lstStyle/>
          <a:p>
            <a:pPr marL="0" indent="0">
              <a:buNone/>
            </a:pPr>
            <a:r>
              <a:rPr lang="en-US" sz="1500" dirty="0">
                <a:solidFill>
                  <a:srgbClr val="64748B"/>
                </a:solidFill>
                <a:latin typeface="Calibri" pitchFamily="34" charset="0"/>
                <a:ea typeface="Calibri" pitchFamily="34" charset="-122"/>
                <a:cs typeface="Calibri" pitchFamily="34" charset="-120"/>
              </a:rPr>
              <a:t>Start free. Upgrade as your institute grows.</a:t>
            </a:r>
            <a:endParaRPr lang="en-US" sz="1500" dirty="0"/>
          </a:p>
        </p:txBody>
      </p:sp>
      <p:sp>
        <p:nvSpPr>
          <p:cNvPr id="5" name="Shape 3"/>
          <p:cNvSpPr/>
          <p:nvPr/>
        </p:nvSpPr>
        <p:spPr>
          <a:xfrm>
            <a:off x="1417320" y="2903220"/>
            <a:ext cx="6309360" cy="0"/>
          </a:xfrm>
          <a:prstGeom prst="line">
            <a:avLst/>
          </a:prstGeom>
          <a:noFill/>
          <a:ln w="25400">
            <a:solidFill>
              <a:srgbClr val="E2E8F0"/>
            </a:solidFill>
            <a:prstDash val="solid"/>
          </a:ln>
        </p:spPr>
      </p:sp>
      <p:sp>
        <p:nvSpPr>
          <p:cNvPr id="6" name="Shape 4"/>
          <p:cNvSpPr/>
          <p:nvPr/>
        </p:nvSpPr>
        <p:spPr>
          <a:xfrm>
            <a:off x="982980" y="2468880"/>
            <a:ext cx="868680" cy="868680"/>
          </a:xfrm>
          <a:prstGeom prst="ellipse">
            <a:avLst/>
          </a:prstGeom>
          <a:solidFill>
            <a:srgbClr val="7FCEC5"/>
          </a:solidFill>
          <a:ln/>
          <a:effectLst>
            <a:outerShdw blurRad="76200" dist="25400" dir="5400000" algn="bl" rotWithShape="0">
              <a:srgbClr val="000000">
                <a:alpha val="12000"/>
              </a:srgbClr>
            </a:outerShdw>
          </a:effectLst>
        </p:spPr>
      </p:sp>
      <p:pic>
        <p:nvPicPr>
          <p:cNvPr id="7" name="Image 0" descr="preencoded.png"/>
          <p:cNvPicPr>
            <a:picLocks noChangeAspect="1"/>
          </p:cNvPicPr>
          <p:nvPr/>
        </p:nvPicPr>
        <p:blipFill>
          <a:blip r:embed="rId3"/>
          <a:stretch>
            <a:fillRect/>
          </a:stretch>
        </p:blipFill>
        <p:spPr>
          <a:xfrm>
            <a:off x="1208837" y="2694737"/>
            <a:ext cx="416966" cy="416966"/>
          </a:xfrm>
          <a:prstGeom prst="rect">
            <a:avLst/>
          </a:prstGeom>
        </p:spPr>
      </p:pic>
      <p:sp>
        <p:nvSpPr>
          <p:cNvPr id="8" name="Text 5"/>
          <p:cNvSpPr/>
          <p:nvPr/>
        </p:nvSpPr>
        <p:spPr>
          <a:xfrm>
            <a:off x="434340" y="3447288"/>
            <a:ext cx="1965960" cy="320040"/>
          </a:xfrm>
          <a:prstGeom prst="rect">
            <a:avLst/>
          </a:prstGeom>
          <a:noFill/>
          <a:ln/>
        </p:spPr>
        <p:txBody>
          <a:bodyPr wrap="square" lIns="0" tIns="0" rIns="0" bIns="0" rtlCol="0" anchor="ctr"/>
          <a:lstStyle/>
          <a:p>
            <a:pPr marL="0" indent="0" algn="ctr">
              <a:buNone/>
            </a:pPr>
            <a:r>
              <a:rPr lang="en-US" sz="1500" b="1" dirty="0">
                <a:solidFill>
                  <a:srgbClr val="1E2761"/>
                </a:solidFill>
                <a:latin typeface="Calibri" pitchFamily="34" charset="0"/>
                <a:ea typeface="Calibri" pitchFamily="34" charset="-122"/>
                <a:cs typeface="Calibri" pitchFamily="34" charset="-120"/>
              </a:rPr>
              <a:t>FREE</a:t>
            </a:r>
            <a:endParaRPr lang="en-US" sz="1500" dirty="0"/>
          </a:p>
        </p:txBody>
      </p:sp>
      <p:sp>
        <p:nvSpPr>
          <p:cNvPr id="9" name="Text 6"/>
          <p:cNvSpPr/>
          <p:nvPr/>
        </p:nvSpPr>
        <p:spPr>
          <a:xfrm>
            <a:off x="434340" y="3776472"/>
            <a:ext cx="1965960" cy="274320"/>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Get started</a:t>
            </a:r>
            <a:endParaRPr lang="en-US" sz="1100" dirty="0"/>
          </a:p>
        </p:txBody>
      </p:sp>
      <p:sp>
        <p:nvSpPr>
          <p:cNvPr id="10" name="Shape 7"/>
          <p:cNvSpPr/>
          <p:nvPr/>
        </p:nvSpPr>
        <p:spPr>
          <a:xfrm>
            <a:off x="3086100" y="2468880"/>
            <a:ext cx="868680" cy="868680"/>
          </a:xfrm>
          <a:prstGeom prst="ellipse">
            <a:avLst/>
          </a:prstGeom>
          <a:solidFill>
            <a:srgbClr val="4FB8AB"/>
          </a:solidFill>
          <a:ln/>
          <a:effectLst>
            <a:outerShdw blurRad="76200" dist="25400" dir="5400000" algn="bl" rotWithShape="0">
              <a:srgbClr val="000000">
                <a:alpha val="12000"/>
              </a:srgbClr>
            </a:outerShdw>
          </a:effectLst>
        </p:spPr>
      </p:sp>
      <p:pic>
        <p:nvPicPr>
          <p:cNvPr id="11" name="Image 1" descr="preencoded.png"/>
          <p:cNvPicPr>
            <a:picLocks noChangeAspect="1"/>
          </p:cNvPicPr>
          <p:nvPr/>
        </p:nvPicPr>
        <p:blipFill>
          <a:blip r:embed="rId4"/>
          <a:stretch>
            <a:fillRect/>
          </a:stretch>
        </p:blipFill>
        <p:spPr>
          <a:xfrm>
            <a:off x="3311957" y="2694737"/>
            <a:ext cx="416966" cy="416966"/>
          </a:xfrm>
          <a:prstGeom prst="rect">
            <a:avLst/>
          </a:prstGeom>
        </p:spPr>
      </p:pic>
      <p:sp>
        <p:nvSpPr>
          <p:cNvPr id="12" name="Text 8"/>
          <p:cNvSpPr/>
          <p:nvPr/>
        </p:nvSpPr>
        <p:spPr>
          <a:xfrm>
            <a:off x="2537460" y="3447288"/>
            <a:ext cx="1965960" cy="320040"/>
          </a:xfrm>
          <a:prstGeom prst="rect">
            <a:avLst/>
          </a:prstGeom>
          <a:noFill/>
          <a:ln/>
        </p:spPr>
        <p:txBody>
          <a:bodyPr wrap="square" lIns="0" tIns="0" rIns="0" bIns="0" rtlCol="0" anchor="ctr"/>
          <a:lstStyle/>
          <a:p>
            <a:pPr marL="0" indent="0" algn="ctr">
              <a:buNone/>
            </a:pPr>
            <a:r>
              <a:rPr lang="en-US" sz="1500" b="1" dirty="0">
                <a:solidFill>
                  <a:srgbClr val="1E2761"/>
                </a:solidFill>
                <a:latin typeface="Calibri" pitchFamily="34" charset="0"/>
                <a:ea typeface="Calibri" pitchFamily="34" charset="-122"/>
                <a:cs typeface="Calibri" pitchFamily="34" charset="-120"/>
              </a:rPr>
              <a:t>BASIC</a:t>
            </a:r>
            <a:endParaRPr lang="en-US" sz="1500" dirty="0"/>
          </a:p>
        </p:txBody>
      </p:sp>
      <p:sp>
        <p:nvSpPr>
          <p:cNvPr id="13" name="Text 9"/>
          <p:cNvSpPr/>
          <p:nvPr/>
        </p:nvSpPr>
        <p:spPr>
          <a:xfrm>
            <a:off x="2537460" y="3776472"/>
            <a:ext cx="1965960" cy="274320"/>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Grow steadily</a:t>
            </a:r>
            <a:endParaRPr lang="en-US" sz="1100" dirty="0"/>
          </a:p>
        </p:txBody>
      </p:sp>
      <p:sp>
        <p:nvSpPr>
          <p:cNvPr id="14" name="Shape 10"/>
          <p:cNvSpPr/>
          <p:nvPr/>
        </p:nvSpPr>
        <p:spPr>
          <a:xfrm>
            <a:off x="5189220" y="2468880"/>
            <a:ext cx="868680" cy="868680"/>
          </a:xfrm>
          <a:prstGeom prst="ellipse">
            <a:avLst/>
          </a:prstGeom>
          <a:solidFill>
            <a:srgbClr val="0D9488"/>
          </a:solidFill>
          <a:ln/>
          <a:effectLst>
            <a:outerShdw blurRad="76200" dist="25400" dir="5400000" algn="bl" rotWithShape="0">
              <a:srgbClr val="000000">
                <a:alpha val="12000"/>
              </a:srgbClr>
            </a:outerShdw>
          </a:effectLst>
        </p:spPr>
      </p:sp>
      <p:pic>
        <p:nvPicPr>
          <p:cNvPr id="15" name="Image 2" descr="preencoded.png"/>
          <p:cNvPicPr>
            <a:picLocks noChangeAspect="1"/>
          </p:cNvPicPr>
          <p:nvPr/>
        </p:nvPicPr>
        <p:blipFill>
          <a:blip r:embed="rId5"/>
          <a:stretch>
            <a:fillRect/>
          </a:stretch>
        </p:blipFill>
        <p:spPr>
          <a:xfrm>
            <a:off x="5415077" y="2694737"/>
            <a:ext cx="416966" cy="416966"/>
          </a:xfrm>
          <a:prstGeom prst="rect">
            <a:avLst/>
          </a:prstGeom>
        </p:spPr>
      </p:pic>
      <p:sp>
        <p:nvSpPr>
          <p:cNvPr id="16" name="Text 11"/>
          <p:cNvSpPr/>
          <p:nvPr/>
        </p:nvSpPr>
        <p:spPr>
          <a:xfrm>
            <a:off x="4640580" y="3447288"/>
            <a:ext cx="1965960" cy="320040"/>
          </a:xfrm>
          <a:prstGeom prst="rect">
            <a:avLst/>
          </a:prstGeom>
          <a:noFill/>
          <a:ln/>
        </p:spPr>
        <p:txBody>
          <a:bodyPr wrap="square" lIns="0" tIns="0" rIns="0" bIns="0" rtlCol="0" anchor="ctr"/>
          <a:lstStyle/>
          <a:p>
            <a:pPr marL="0" indent="0" algn="ctr">
              <a:buNone/>
            </a:pPr>
            <a:r>
              <a:rPr lang="en-US" sz="1500" b="1" dirty="0">
                <a:solidFill>
                  <a:srgbClr val="1E2761"/>
                </a:solidFill>
                <a:latin typeface="Calibri" pitchFamily="34" charset="0"/>
                <a:ea typeface="Calibri" pitchFamily="34" charset="-122"/>
                <a:cs typeface="Calibri" pitchFamily="34" charset="-120"/>
              </a:rPr>
              <a:t>PRO</a:t>
            </a:r>
            <a:endParaRPr lang="en-US" sz="1500" dirty="0"/>
          </a:p>
        </p:txBody>
      </p:sp>
      <p:sp>
        <p:nvSpPr>
          <p:cNvPr id="17" name="Text 12"/>
          <p:cNvSpPr/>
          <p:nvPr/>
        </p:nvSpPr>
        <p:spPr>
          <a:xfrm>
            <a:off x="4640580" y="3776472"/>
            <a:ext cx="1965960" cy="274320"/>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Scale fast</a:t>
            </a:r>
            <a:endParaRPr lang="en-US" sz="1100" dirty="0"/>
          </a:p>
        </p:txBody>
      </p:sp>
      <p:sp>
        <p:nvSpPr>
          <p:cNvPr id="18" name="Shape 13"/>
          <p:cNvSpPr/>
          <p:nvPr/>
        </p:nvSpPr>
        <p:spPr>
          <a:xfrm>
            <a:off x="7292340" y="2468880"/>
            <a:ext cx="868680" cy="868680"/>
          </a:xfrm>
          <a:prstGeom prst="ellipse">
            <a:avLst/>
          </a:prstGeom>
          <a:solidFill>
            <a:srgbClr val="0B6E62"/>
          </a:solidFill>
          <a:ln/>
          <a:effectLst>
            <a:outerShdw blurRad="76200" dist="25400" dir="5400000" algn="bl" rotWithShape="0">
              <a:srgbClr val="000000">
                <a:alpha val="12000"/>
              </a:srgbClr>
            </a:outerShdw>
          </a:effectLst>
        </p:spPr>
      </p:sp>
      <p:pic>
        <p:nvPicPr>
          <p:cNvPr id="19" name="Image 3" descr="preencoded.png"/>
          <p:cNvPicPr>
            <a:picLocks noChangeAspect="1"/>
          </p:cNvPicPr>
          <p:nvPr/>
        </p:nvPicPr>
        <p:blipFill>
          <a:blip r:embed="rId6"/>
          <a:stretch>
            <a:fillRect/>
          </a:stretch>
        </p:blipFill>
        <p:spPr>
          <a:xfrm>
            <a:off x="7518197" y="2694737"/>
            <a:ext cx="416966" cy="416966"/>
          </a:xfrm>
          <a:prstGeom prst="rect">
            <a:avLst/>
          </a:prstGeom>
        </p:spPr>
      </p:pic>
      <p:sp>
        <p:nvSpPr>
          <p:cNvPr id="20" name="Text 14"/>
          <p:cNvSpPr/>
          <p:nvPr/>
        </p:nvSpPr>
        <p:spPr>
          <a:xfrm>
            <a:off x="6743700" y="3447288"/>
            <a:ext cx="1965960" cy="320040"/>
          </a:xfrm>
          <a:prstGeom prst="rect">
            <a:avLst/>
          </a:prstGeom>
          <a:noFill/>
          <a:ln/>
        </p:spPr>
        <p:txBody>
          <a:bodyPr wrap="square" lIns="0" tIns="0" rIns="0" bIns="0" rtlCol="0" anchor="ctr"/>
          <a:lstStyle/>
          <a:p>
            <a:pPr marL="0" indent="0" algn="ctr">
              <a:buNone/>
            </a:pPr>
            <a:r>
              <a:rPr lang="en-US" sz="1500" b="1" dirty="0">
                <a:solidFill>
                  <a:srgbClr val="1E2761"/>
                </a:solidFill>
                <a:latin typeface="Calibri" pitchFamily="34" charset="0"/>
                <a:ea typeface="Calibri" pitchFamily="34" charset="-122"/>
                <a:cs typeface="Calibri" pitchFamily="34" charset="-120"/>
              </a:rPr>
              <a:t>ENTERPRISE</a:t>
            </a:r>
            <a:endParaRPr lang="en-US" sz="1500" dirty="0"/>
          </a:p>
        </p:txBody>
      </p:sp>
      <p:sp>
        <p:nvSpPr>
          <p:cNvPr id="21" name="Text 15"/>
          <p:cNvSpPr/>
          <p:nvPr/>
        </p:nvSpPr>
        <p:spPr>
          <a:xfrm>
            <a:off x="6743700" y="3776472"/>
            <a:ext cx="1965960" cy="274320"/>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Go unlimited</a:t>
            </a:r>
            <a:endParaRPr lang="en-US" sz="1100" dirty="0"/>
          </a:p>
        </p:txBody>
      </p:sp>
      <p:sp>
        <p:nvSpPr>
          <p:cNvPr id="22" name="Text 16"/>
          <p:cNvSpPr/>
          <p:nvPr/>
        </p:nvSpPr>
        <p:spPr>
          <a:xfrm>
            <a:off x="8549640" y="4828032"/>
            <a:ext cx="457200" cy="274320"/>
          </a:xfrm>
          <a:prstGeom prst="rect">
            <a:avLst/>
          </a:prstGeom>
          <a:noFill/>
          <a:ln/>
        </p:spPr>
        <p:txBody>
          <a:bodyPr wrap="square" lIns="0" tIns="0" rIns="0" bIns="0" rtlCol="0" anchor="ctr"/>
          <a:lstStyle/>
          <a:p>
            <a:pPr marL="0" indent="0" algn="r">
              <a:buNone/>
            </a:pPr>
            <a:r>
              <a:rPr lang="en-US" sz="1000" dirty="0">
                <a:solidFill>
                  <a:srgbClr val="64748B"/>
                </a:solidFill>
                <a:latin typeface="Calibri" pitchFamily="34" charset="0"/>
                <a:ea typeface="Calibri" pitchFamily="34" charset="-122"/>
                <a:cs typeface="Calibri" pitchFamily="34" charset="-120"/>
              </a:rPr>
              <a:t>08</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par>
                          <p:cTn id="40" fill="hold">
                            <p:stCondLst>
                              <p:cond delay="1620"/>
                            </p:stCondLst>
                            <p:childTnLst>
                              <p:par>
                                <p:cTn id="41" presetID="10"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80"/>
                                        <p:tgtEl>
                                          <p:spTgt spid="11"/>
                                        </p:tgtEl>
                                      </p:cBhvr>
                                    </p:animEffect>
                                  </p:childTnLst>
                                </p:cTn>
                              </p:par>
                            </p:childTnLst>
                          </p:cTn>
                        </p:par>
                        <p:par>
                          <p:cTn id="44" fill="hold">
                            <p:stCondLst>
                              <p:cond delay="1800"/>
                            </p:stCondLst>
                            <p:childTnLst>
                              <p:par>
                                <p:cTn id="45" presetID="10" presetClass="entr" presetSubtype="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80"/>
                                        <p:tgtEl>
                                          <p:spTgt spid="12"/>
                                        </p:tgtEl>
                                      </p:cBhvr>
                                    </p:animEffect>
                                  </p:childTnLst>
                                </p:cTn>
                              </p:par>
                            </p:childTnLst>
                          </p:cTn>
                        </p:par>
                        <p:par>
                          <p:cTn id="48" fill="hold">
                            <p:stCondLst>
                              <p:cond delay="198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80"/>
                                        <p:tgtEl>
                                          <p:spTgt spid="13"/>
                                        </p:tgtEl>
                                      </p:cBhvr>
                                    </p:animEffect>
                                  </p:childTnLst>
                                </p:cTn>
                              </p:par>
                            </p:childTnLst>
                          </p:cTn>
                        </p:par>
                        <p:par>
                          <p:cTn id="52" fill="hold">
                            <p:stCondLst>
                              <p:cond delay="2160"/>
                            </p:stCondLst>
                            <p:childTnLst>
                              <p:par>
                                <p:cTn id="53" presetID="10" presetClass="entr" presetSubtype="0"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80"/>
                                        <p:tgtEl>
                                          <p:spTgt spid="14"/>
                                        </p:tgtEl>
                                      </p:cBhvr>
                                    </p:animEffect>
                                  </p:childTnLst>
                                </p:cTn>
                              </p:par>
                            </p:childTnLst>
                          </p:cTn>
                        </p:par>
                        <p:par>
                          <p:cTn id="56" fill="hold">
                            <p:stCondLst>
                              <p:cond delay="2340"/>
                            </p:stCondLst>
                            <p:childTnLst>
                              <p:par>
                                <p:cTn id="57" presetID="10"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80"/>
                                        <p:tgtEl>
                                          <p:spTgt spid="15"/>
                                        </p:tgtEl>
                                      </p:cBhvr>
                                    </p:animEffect>
                                  </p:childTnLst>
                                </p:cTn>
                              </p:par>
                            </p:childTnLst>
                          </p:cTn>
                        </p:par>
                        <p:par>
                          <p:cTn id="60" fill="hold">
                            <p:stCondLst>
                              <p:cond delay="2520"/>
                            </p:stCondLst>
                            <p:childTnLst>
                              <p:par>
                                <p:cTn id="61" presetID="10" presetClass="entr" presetSubtype="0"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80"/>
                                        <p:tgtEl>
                                          <p:spTgt spid="16"/>
                                        </p:tgtEl>
                                      </p:cBhvr>
                                    </p:animEffect>
                                  </p:childTnLst>
                                </p:cTn>
                              </p:par>
                            </p:childTnLst>
                          </p:cTn>
                        </p:par>
                        <p:par>
                          <p:cTn id="64" fill="hold">
                            <p:stCondLst>
                              <p:cond delay="2700"/>
                            </p:stCondLst>
                            <p:childTnLst>
                              <p:par>
                                <p:cTn id="65" presetID="10" presetClass="entr" presetSubtype="0" fill="hold" grpId="0"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180"/>
                                        <p:tgtEl>
                                          <p:spTgt spid="17"/>
                                        </p:tgtEl>
                                      </p:cBhvr>
                                    </p:animEffect>
                                  </p:childTnLst>
                                </p:cTn>
                              </p:par>
                            </p:childTnLst>
                          </p:cTn>
                        </p:par>
                        <p:par>
                          <p:cTn id="68" fill="hold">
                            <p:stCondLst>
                              <p:cond delay="2880"/>
                            </p:stCondLst>
                            <p:childTnLst>
                              <p:par>
                                <p:cTn id="69" presetID="10" presetClass="entr" presetSubtype="0" fill="hold" nodeType="after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180"/>
                                        <p:tgtEl>
                                          <p:spTgt spid="18"/>
                                        </p:tgtEl>
                                      </p:cBhvr>
                                    </p:animEffect>
                                  </p:childTnLst>
                                </p:cTn>
                              </p:par>
                            </p:childTnLst>
                          </p:cTn>
                        </p:par>
                        <p:par>
                          <p:cTn id="72" fill="hold">
                            <p:stCondLst>
                              <p:cond delay="3060"/>
                            </p:stCondLst>
                            <p:childTnLst>
                              <p:par>
                                <p:cTn id="73" presetID="10" presetClass="entr" presetSubtype="0" fill="hold"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180"/>
                                        <p:tgtEl>
                                          <p:spTgt spid="19"/>
                                        </p:tgtEl>
                                      </p:cBhvr>
                                    </p:animEffect>
                                  </p:childTnLst>
                                </p:cTn>
                              </p:par>
                            </p:childTnLst>
                          </p:cTn>
                        </p:par>
                        <p:par>
                          <p:cTn id="76" fill="hold">
                            <p:stCondLst>
                              <p:cond delay="3240"/>
                            </p:stCondLst>
                            <p:childTnLst>
                              <p:par>
                                <p:cTn id="77" presetID="10" presetClass="entr" presetSubtype="0" fill="hold" grpId="0"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80"/>
                                        <p:tgtEl>
                                          <p:spTgt spid="20"/>
                                        </p:tgtEl>
                                      </p:cBhvr>
                                    </p:animEffect>
                                  </p:childTnLst>
                                </p:cTn>
                              </p:par>
                            </p:childTnLst>
                          </p:cTn>
                        </p:par>
                        <p:par>
                          <p:cTn id="80" fill="hold">
                            <p:stCondLst>
                              <p:cond delay="3420"/>
                            </p:stCondLst>
                            <p:childTnLst>
                              <p:par>
                                <p:cTn id="81" presetID="10" presetClass="entr" presetSubtype="0"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180"/>
                                        <p:tgtEl>
                                          <p:spTgt spid="21"/>
                                        </p:tgtEl>
                                      </p:cBhvr>
                                    </p:animEffect>
                                  </p:childTnLst>
                                </p:cTn>
                              </p:par>
                            </p:childTnLst>
                          </p:cTn>
                        </p:par>
                        <p:par>
                          <p:cTn id="84" fill="hold">
                            <p:stCondLst>
                              <p:cond delay="3600"/>
                            </p:stCondLst>
                            <p:childTnLst>
                              <p:par>
                                <p:cTn id="85" presetID="10" presetClass="entr" presetSubtype="0" fill="hold" grpId="0" nodeType="after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18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8" grpId="0" animBg="1"/>
      <p:bldP spid="9" grpId="0" animBg="1"/>
      <p:bldP spid="12" grpId="0" animBg="1"/>
      <p:bldP spid="13" grpId="0" animBg="1"/>
      <p:bldP spid="16" grpId="0" animBg="1"/>
      <p:bldP spid="17" grpId="0" animBg="1"/>
      <p:bldP spid="20"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320040"/>
          </a:xfrm>
          <a:prstGeom prst="rect">
            <a:avLst/>
          </a:prstGeom>
          <a:noFill/>
          <a:ln/>
        </p:spPr>
        <p:txBody>
          <a:bodyPr wrap="square" lIns="0" tIns="0" rIns="0" bIns="0" rtlCol="0" anchor="ctr"/>
          <a:lstStyle/>
          <a:p>
            <a:pPr marL="0" indent="0">
              <a:buNone/>
            </a:pPr>
            <a:r>
              <a:rPr lang="en-US" sz="1300" b="1" kern="0" spc="200" dirty="0">
                <a:solidFill>
                  <a:srgbClr val="0D9488"/>
                </a:solidFill>
                <a:latin typeface="Calibri" pitchFamily="34" charset="0"/>
                <a:ea typeface="Calibri" pitchFamily="34" charset="-122"/>
                <a:cs typeface="Calibri" pitchFamily="34" charset="-120"/>
              </a:rPr>
              <a:t>TRUSTED BY INSTITUTES LIKE YOURS</a:t>
            </a:r>
            <a:endParaRPr lang="en-US" sz="1300" dirty="0"/>
          </a:p>
        </p:txBody>
      </p:sp>
      <p:sp>
        <p:nvSpPr>
          <p:cNvPr id="3" name="Text 1"/>
          <p:cNvSpPr/>
          <p:nvPr/>
        </p:nvSpPr>
        <p:spPr>
          <a:xfrm>
            <a:off x="548640" y="685800"/>
            <a:ext cx="8046720" cy="548640"/>
          </a:xfrm>
          <a:prstGeom prst="rect">
            <a:avLst/>
          </a:prstGeom>
          <a:noFill/>
          <a:ln/>
        </p:spPr>
        <p:txBody>
          <a:bodyPr wrap="square" lIns="0" tIns="0" rIns="0" bIns="0" rtlCol="0" anchor="ctr"/>
          <a:lstStyle/>
          <a:p>
            <a:pPr marL="0" indent="0">
              <a:buNone/>
            </a:pPr>
            <a:r>
              <a:rPr lang="en-US" sz="3400" b="1" dirty="0">
                <a:solidFill>
                  <a:srgbClr val="1E2761"/>
                </a:solidFill>
                <a:latin typeface="Calibri" pitchFamily="34" charset="0"/>
                <a:ea typeface="Calibri" pitchFamily="34" charset="-122"/>
                <a:cs typeface="Calibri" pitchFamily="34" charset="-120"/>
              </a:rPr>
              <a:t>Real Impact, Real Words</a:t>
            </a:r>
            <a:endParaRPr lang="en-US" sz="3400" dirty="0"/>
          </a:p>
        </p:txBody>
      </p:sp>
      <p:sp>
        <p:nvSpPr>
          <p:cNvPr id="4" name="Shape 2"/>
          <p:cNvSpPr/>
          <p:nvPr/>
        </p:nvSpPr>
        <p:spPr>
          <a:xfrm>
            <a:off x="457200" y="1554480"/>
            <a:ext cx="2560320" cy="2743200"/>
          </a:xfrm>
          <a:prstGeom prst="roundRect">
            <a:avLst>
              <a:gd name="adj" fmla="val 2857"/>
            </a:avLst>
          </a:prstGeom>
          <a:solidFill>
            <a:srgbClr val="FFFFFF"/>
          </a:solidFill>
          <a:ln/>
          <a:effectLst>
            <a:outerShdw blurRad="101600" dist="25400" dir="5400000" algn="bl" rotWithShape="0">
              <a:srgbClr val="000000">
                <a:alpha val="10000"/>
              </a:srgbClr>
            </a:outerShdw>
          </a:effectLst>
        </p:spPr>
      </p:sp>
      <p:pic>
        <p:nvPicPr>
          <p:cNvPr id="5" name="Image 0" descr="preencoded.png"/>
          <p:cNvPicPr>
            <a:picLocks noChangeAspect="1"/>
          </p:cNvPicPr>
          <p:nvPr/>
        </p:nvPicPr>
        <p:blipFill>
          <a:blip r:embed="rId3"/>
          <a:stretch>
            <a:fillRect/>
          </a:stretch>
        </p:blipFill>
        <p:spPr>
          <a:xfrm>
            <a:off x="685800" y="1783080"/>
            <a:ext cx="365760" cy="365760"/>
          </a:xfrm>
          <a:prstGeom prst="rect">
            <a:avLst/>
          </a:prstGeom>
        </p:spPr>
      </p:pic>
      <p:sp>
        <p:nvSpPr>
          <p:cNvPr id="6" name="Text 3"/>
          <p:cNvSpPr/>
          <p:nvPr/>
        </p:nvSpPr>
        <p:spPr>
          <a:xfrm>
            <a:off x="685800" y="2331720"/>
            <a:ext cx="2103120" cy="1371600"/>
          </a:xfrm>
          <a:prstGeom prst="rect">
            <a:avLst/>
          </a:prstGeom>
          <a:noFill/>
          <a:ln/>
        </p:spPr>
        <p:txBody>
          <a:bodyPr wrap="square" lIns="0" tIns="0" rIns="0" bIns="0" rtlCol="0" anchor="t"/>
          <a:lstStyle/>
          <a:p>
            <a:pPr marL="0" indent="0">
              <a:buNone/>
            </a:pPr>
            <a:r>
              <a:rPr lang="en-US" sz="1350" i="1" dirty="0">
                <a:solidFill>
                  <a:srgbClr val="1E293B"/>
                </a:solidFill>
                <a:latin typeface="Calibri" pitchFamily="34" charset="0"/>
                <a:ea typeface="Calibri" pitchFamily="34" charset="-122"/>
                <a:cs typeface="Calibri" pitchFamily="34" charset="-120"/>
              </a:rPr>
              <a:t>Finally, one place where everything just works.</a:t>
            </a:r>
            <a:endParaRPr lang="en-US" sz="1350" dirty="0"/>
          </a:p>
        </p:txBody>
      </p:sp>
      <p:sp>
        <p:nvSpPr>
          <p:cNvPr id="7" name="Text 4"/>
          <p:cNvSpPr/>
          <p:nvPr/>
        </p:nvSpPr>
        <p:spPr>
          <a:xfrm>
            <a:off x="685800" y="3794760"/>
            <a:ext cx="2103120" cy="320040"/>
          </a:xfrm>
          <a:prstGeom prst="rect">
            <a:avLst/>
          </a:prstGeom>
          <a:noFill/>
          <a:ln/>
        </p:spPr>
        <p:txBody>
          <a:bodyPr wrap="square" lIns="0" tIns="0" rIns="0" bIns="0" rtlCol="0" anchor="ctr"/>
          <a:lstStyle/>
          <a:p>
            <a:pPr marL="0" indent="0">
              <a:buNone/>
            </a:pPr>
            <a:r>
              <a:rPr lang="en-US" sz="1150" b="1" dirty="0">
                <a:solidFill>
                  <a:srgbClr val="0D9488"/>
                </a:solidFill>
                <a:latin typeface="Calibri" pitchFamily="34" charset="0"/>
                <a:ea typeface="Calibri" pitchFamily="34" charset="-122"/>
                <a:cs typeface="Calibri" pitchFamily="34" charset="-120"/>
              </a:rPr>
              <a:t>College Principal</a:t>
            </a:r>
            <a:endParaRPr lang="en-US" sz="1150" dirty="0"/>
          </a:p>
        </p:txBody>
      </p:sp>
      <p:sp>
        <p:nvSpPr>
          <p:cNvPr id="8" name="Shape 5"/>
          <p:cNvSpPr/>
          <p:nvPr/>
        </p:nvSpPr>
        <p:spPr>
          <a:xfrm>
            <a:off x="3291840" y="1554480"/>
            <a:ext cx="2560320" cy="2743200"/>
          </a:xfrm>
          <a:prstGeom prst="roundRect">
            <a:avLst>
              <a:gd name="adj" fmla="val 2857"/>
            </a:avLst>
          </a:prstGeom>
          <a:solidFill>
            <a:srgbClr val="FFFFFF"/>
          </a:solidFill>
          <a:ln/>
          <a:effectLst>
            <a:outerShdw blurRad="101600" dist="25400" dir="5400000" algn="bl" rotWithShape="0">
              <a:srgbClr val="000000">
                <a:alpha val="10000"/>
              </a:srgbClr>
            </a:outerShdw>
          </a:effectLst>
        </p:spPr>
      </p:sp>
      <p:pic>
        <p:nvPicPr>
          <p:cNvPr id="9" name="Image 1" descr="preencoded.png"/>
          <p:cNvPicPr>
            <a:picLocks noChangeAspect="1"/>
          </p:cNvPicPr>
          <p:nvPr/>
        </p:nvPicPr>
        <p:blipFill>
          <a:blip r:embed="rId3"/>
          <a:stretch>
            <a:fillRect/>
          </a:stretch>
        </p:blipFill>
        <p:spPr>
          <a:xfrm>
            <a:off x="3520440" y="1783080"/>
            <a:ext cx="365760" cy="365760"/>
          </a:xfrm>
          <a:prstGeom prst="rect">
            <a:avLst/>
          </a:prstGeom>
        </p:spPr>
      </p:pic>
      <p:sp>
        <p:nvSpPr>
          <p:cNvPr id="10" name="Text 6"/>
          <p:cNvSpPr/>
          <p:nvPr/>
        </p:nvSpPr>
        <p:spPr>
          <a:xfrm>
            <a:off x="3520440" y="2331720"/>
            <a:ext cx="2103120" cy="1371600"/>
          </a:xfrm>
          <a:prstGeom prst="rect">
            <a:avLst/>
          </a:prstGeom>
          <a:noFill/>
          <a:ln/>
        </p:spPr>
        <p:txBody>
          <a:bodyPr wrap="square" lIns="0" tIns="0" rIns="0" bIns="0" rtlCol="0" anchor="t"/>
          <a:lstStyle/>
          <a:p>
            <a:pPr marL="0" indent="0">
              <a:buNone/>
            </a:pPr>
            <a:r>
              <a:rPr lang="en-US" sz="1350" i="1" dirty="0">
                <a:solidFill>
                  <a:srgbClr val="1E293B"/>
                </a:solidFill>
                <a:latin typeface="Calibri" pitchFamily="34" charset="0"/>
                <a:ea typeface="Calibri" pitchFamily="34" charset="-122"/>
                <a:cs typeface="Calibri" pitchFamily="34" charset="-120"/>
              </a:rPr>
              <a:t>Attendance and grading that used to take days now take minutes.</a:t>
            </a:r>
            <a:endParaRPr lang="en-US" sz="1350" dirty="0"/>
          </a:p>
        </p:txBody>
      </p:sp>
      <p:sp>
        <p:nvSpPr>
          <p:cNvPr id="11" name="Text 7"/>
          <p:cNvSpPr/>
          <p:nvPr/>
        </p:nvSpPr>
        <p:spPr>
          <a:xfrm>
            <a:off x="3520440" y="3794760"/>
            <a:ext cx="2103120" cy="320040"/>
          </a:xfrm>
          <a:prstGeom prst="rect">
            <a:avLst/>
          </a:prstGeom>
          <a:noFill/>
          <a:ln/>
        </p:spPr>
        <p:txBody>
          <a:bodyPr wrap="square" lIns="0" tIns="0" rIns="0" bIns="0" rtlCol="0" anchor="ctr"/>
          <a:lstStyle/>
          <a:p>
            <a:pPr marL="0" indent="0">
              <a:buNone/>
            </a:pPr>
            <a:r>
              <a:rPr lang="en-US" sz="1150" b="1" dirty="0">
                <a:solidFill>
                  <a:srgbClr val="0D9488"/>
                </a:solidFill>
                <a:latin typeface="Calibri" pitchFamily="34" charset="0"/>
                <a:ea typeface="Calibri" pitchFamily="34" charset="-122"/>
                <a:cs typeface="Calibri" pitchFamily="34" charset="-120"/>
              </a:rPr>
              <a:t>Coaching Institute Director</a:t>
            </a:r>
            <a:endParaRPr lang="en-US" sz="1150" dirty="0"/>
          </a:p>
        </p:txBody>
      </p:sp>
      <p:sp>
        <p:nvSpPr>
          <p:cNvPr id="12" name="Shape 8"/>
          <p:cNvSpPr/>
          <p:nvPr/>
        </p:nvSpPr>
        <p:spPr>
          <a:xfrm>
            <a:off x="6126480" y="1554480"/>
            <a:ext cx="2560320" cy="2743200"/>
          </a:xfrm>
          <a:prstGeom prst="roundRect">
            <a:avLst>
              <a:gd name="adj" fmla="val 2857"/>
            </a:avLst>
          </a:prstGeom>
          <a:solidFill>
            <a:srgbClr val="FFFFFF"/>
          </a:solidFill>
          <a:ln/>
          <a:effectLst>
            <a:outerShdw blurRad="101600" dist="25400" dir="5400000" algn="bl" rotWithShape="0">
              <a:srgbClr val="000000">
                <a:alpha val="10000"/>
              </a:srgbClr>
            </a:outerShdw>
          </a:effectLst>
        </p:spPr>
      </p:sp>
      <p:pic>
        <p:nvPicPr>
          <p:cNvPr id="13" name="Image 2" descr="preencoded.png"/>
          <p:cNvPicPr>
            <a:picLocks noChangeAspect="1"/>
          </p:cNvPicPr>
          <p:nvPr/>
        </p:nvPicPr>
        <p:blipFill>
          <a:blip r:embed="rId3"/>
          <a:stretch>
            <a:fillRect/>
          </a:stretch>
        </p:blipFill>
        <p:spPr>
          <a:xfrm>
            <a:off x="6355080" y="1783080"/>
            <a:ext cx="365760" cy="365760"/>
          </a:xfrm>
          <a:prstGeom prst="rect">
            <a:avLst/>
          </a:prstGeom>
        </p:spPr>
      </p:pic>
      <p:sp>
        <p:nvSpPr>
          <p:cNvPr id="14" name="Text 9"/>
          <p:cNvSpPr/>
          <p:nvPr/>
        </p:nvSpPr>
        <p:spPr>
          <a:xfrm>
            <a:off x="6355080" y="2331720"/>
            <a:ext cx="2103120" cy="1371600"/>
          </a:xfrm>
          <a:prstGeom prst="rect">
            <a:avLst/>
          </a:prstGeom>
          <a:noFill/>
          <a:ln/>
        </p:spPr>
        <p:txBody>
          <a:bodyPr wrap="square" lIns="0" tIns="0" rIns="0" bIns="0" rtlCol="0" anchor="t"/>
          <a:lstStyle/>
          <a:p>
            <a:pPr marL="0" indent="0">
              <a:buNone/>
            </a:pPr>
            <a:r>
              <a:rPr lang="en-US" sz="1350" i="1" dirty="0">
                <a:solidFill>
                  <a:srgbClr val="1E293B"/>
                </a:solidFill>
                <a:latin typeface="Calibri" pitchFamily="34" charset="0"/>
                <a:ea typeface="Calibri" pitchFamily="34" charset="-122"/>
                <a:cs typeface="Calibri" pitchFamily="34" charset="-120"/>
              </a:rPr>
              <a:t>Our leadership finally has real visibility into performance.</a:t>
            </a:r>
            <a:endParaRPr lang="en-US" sz="1350" dirty="0"/>
          </a:p>
        </p:txBody>
      </p:sp>
      <p:sp>
        <p:nvSpPr>
          <p:cNvPr id="15" name="Text 10"/>
          <p:cNvSpPr/>
          <p:nvPr/>
        </p:nvSpPr>
        <p:spPr>
          <a:xfrm>
            <a:off x="6355080" y="3794760"/>
            <a:ext cx="2103120" cy="320040"/>
          </a:xfrm>
          <a:prstGeom prst="rect">
            <a:avLst/>
          </a:prstGeom>
          <a:noFill/>
          <a:ln/>
        </p:spPr>
        <p:txBody>
          <a:bodyPr wrap="square" lIns="0" tIns="0" rIns="0" bIns="0" rtlCol="0" anchor="ctr"/>
          <a:lstStyle/>
          <a:p>
            <a:pPr marL="0" indent="0">
              <a:buNone/>
            </a:pPr>
            <a:r>
              <a:rPr lang="en-US" sz="1150" b="1" dirty="0">
                <a:solidFill>
                  <a:srgbClr val="0D9488"/>
                </a:solidFill>
                <a:latin typeface="Calibri" pitchFamily="34" charset="0"/>
                <a:ea typeface="Calibri" pitchFamily="34" charset="-122"/>
                <a:cs typeface="Calibri" pitchFamily="34" charset="-120"/>
              </a:rPr>
              <a:t>University Administrator</a:t>
            </a:r>
            <a:endParaRPr lang="en-US" sz="1150" dirty="0"/>
          </a:p>
        </p:txBody>
      </p:sp>
      <p:sp>
        <p:nvSpPr>
          <p:cNvPr id="16" name="Text 11"/>
          <p:cNvSpPr/>
          <p:nvPr/>
        </p:nvSpPr>
        <p:spPr>
          <a:xfrm>
            <a:off x="8549640" y="4828032"/>
            <a:ext cx="457200" cy="274320"/>
          </a:xfrm>
          <a:prstGeom prst="rect">
            <a:avLst/>
          </a:prstGeom>
          <a:noFill/>
          <a:ln/>
        </p:spPr>
        <p:txBody>
          <a:bodyPr wrap="square" lIns="0" tIns="0" rIns="0" bIns="0" rtlCol="0" anchor="ctr"/>
          <a:lstStyle/>
          <a:p>
            <a:pPr marL="0" indent="0" algn="r">
              <a:buNone/>
            </a:pPr>
            <a:r>
              <a:rPr lang="en-US" sz="1000" dirty="0">
                <a:solidFill>
                  <a:srgbClr val="64748B"/>
                </a:solidFill>
                <a:latin typeface="Calibri" pitchFamily="34" charset="0"/>
                <a:ea typeface="Calibri" pitchFamily="34" charset="-122"/>
                <a:cs typeface="Calibri" pitchFamily="34" charset="-120"/>
              </a:rPr>
              <a:t>09</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80"/>
                                        <p:tgtEl>
                                          <p:spTgt spid="2"/>
                                        </p:tgtEl>
                                      </p:cBhvr>
                                    </p:animEffect>
                                  </p:childTnLst>
                                </p:cTn>
                              </p:par>
                            </p:childTnLst>
                          </p:cTn>
                        </p:par>
                        <p:par>
                          <p:cTn id="8" fill="hold">
                            <p:stCondLst>
                              <p:cond delay="18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80"/>
                                        <p:tgtEl>
                                          <p:spTgt spid="3"/>
                                        </p:tgtEl>
                                      </p:cBhvr>
                                    </p:animEffect>
                                  </p:childTnLst>
                                </p:cTn>
                              </p:par>
                            </p:childTnLst>
                          </p:cTn>
                        </p:par>
                        <p:par>
                          <p:cTn id="12" fill="hold">
                            <p:stCondLst>
                              <p:cond delay="36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80"/>
                                        <p:tgtEl>
                                          <p:spTgt spid="4"/>
                                        </p:tgtEl>
                                      </p:cBhvr>
                                    </p:animEffect>
                                  </p:childTnLst>
                                </p:cTn>
                              </p:par>
                            </p:childTnLst>
                          </p:cTn>
                        </p:par>
                        <p:par>
                          <p:cTn id="16" fill="hold">
                            <p:stCondLst>
                              <p:cond delay="54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80"/>
                                        <p:tgtEl>
                                          <p:spTgt spid="5"/>
                                        </p:tgtEl>
                                      </p:cBhvr>
                                    </p:animEffect>
                                  </p:childTnLst>
                                </p:cTn>
                              </p:par>
                            </p:childTnLst>
                          </p:cTn>
                        </p:par>
                        <p:par>
                          <p:cTn id="20" fill="hold">
                            <p:stCondLst>
                              <p:cond delay="72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80"/>
                                        <p:tgtEl>
                                          <p:spTgt spid="6"/>
                                        </p:tgtEl>
                                      </p:cBhvr>
                                    </p:animEffect>
                                  </p:childTnLst>
                                </p:cTn>
                              </p:par>
                            </p:childTnLst>
                          </p:cTn>
                        </p:par>
                        <p:par>
                          <p:cTn id="24" fill="hold">
                            <p:stCondLst>
                              <p:cond delay="9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80"/>
                                        <p:tgtEl>
                                          <p:spTgt spid="7"/>
                                        </p:tgtEl>
                                      </p:cBhvr>
                                    </p:animEffect>
                                  </p:childTnLst>
                                </p:cTn>
                              </p:par>
                            </p:childTnLst>
                          </p:cTn>
                        </p:par>
                        <p:par>
                          <p:cTn id="28" fill="hold">
                            <p:stCondLst>
                              <p:cond delay="108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80"/>
                                        <p:tgtEl>
                                          <p:spTgt spid="8"/>
                                        </p:tgtEl>
                                      </p:cBhvr>
                                    </p:animEffect>
                                  </p:childTnLst>
                                </p:cTn>
                              </p:par>
                            </p:childTnLst>
                          </p:cTn>
                        </p:par>
                        <p:par>
                          <p:cTn id="32" fill="hold">
                            <p:stCondLst>
                              <p:cond delay="1260"/>
                            </p:stCondLst>
                            <p:childTnLst>
                              <p:par>
                                <p:cTn id="33" presetID="10"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80"/>
                                        <p:tgtEl>
                                          <p:spTgt spid="9"/>
                                        </p:tgtEl>
                                      </p:cBhvr>
                                    </p:animEffect>
                                  </p:childTnLst>
                                </p:cTn>
                              </p:par>
                            </p:childTnLst>
                          </p:cTn>
                        </p:par>
                        <p:par>
                          <p:cTn id="36" fill="hold">
                            <p:stCondLst>
                              <p:cond delay="144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80"/>
                                        <p:tgtEl>
                                          <p:spTgt spid="10"/>
                                        </p:tgtEl>
                                      </p:cBhvr>
                                    </p:animEffect>
                                  </p:childTnLst>
                                </p:cTn>
                              </p:par>
                            </p:childTnLst>
                          </p:cTn>
                        </p:par>
                        <p:par>
                          <p:cTn id="40" fill="hold">
                            <p:stCondLst>
                              <p:cond delay="162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80"/>
                                        <p:tgtEl>
                                          <p:spTgt spid="11"/>
                                        </p:tgtEl>
                                      </p:cBhvr>
                                    </p:animEffect>
                                  </p:childTnLst>
                                </p:cTn>
                              </p:par>
                            </p:childTnLst>
                          </p:cTn>
                        </p:par>
                        <p:par>
                          <p:cTn id="44" fill="hold">
                            <p:stCondLst>
                              <p:cond delay="1800"/>
                            </p:stCondLst>
                            <p:childTnLst>
                              <p:par>
                                <p:cTn id="45" presetID="10" presetClass="entr" presetSubtype="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80"/>
                                        <p:tgtEl>
                                          <p:spTgt spid="12"/>
                                        </p:tgtEl>
                                      </p:cBhvr>
                                    </p:animEffect>
                                  </p:childTnLst>
                                </p:cTn>
                              </p:par>
                            </p:childTnLst>
                          </p:cTn>
                        </p:par>
                        <p:par>
                          <p:cTn id="48" fill="hold">
                            <p:stCondLst>
                              <p:cond delay="1980"/>
                            </p:stCondLst>
                            <p:childTnLst>
                              <p:par>
                                <p:cTn id="49" presetID="10"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80"/>
                                        <p:tgtEl>
                                          <p:spTgt spid="13"/>
                                        </p:tgtEl>
                                      </p:cBhvr>
                                    </p:animEffect>
                                  </p:childTnLst>
                                </p:cTn>
                              </p:par>
                            </p:childTnLst>
                          </p:cTn>
                        </p:par>
                        <p:par>
                          <p:cTn id="52" fill="hold">
                            <p:stCondLst>
                              <p:cond delay="2160"/>
                            </p:stCondLst>
                            <p:childTnLst>
                              <p:par>
                                <p:cTn id="53" presetID="10" presetClass="entr" presetSubtype="0"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80"/>
                                        <p:tgtEl>
                                          <p:spTgt spid="14"/>
                                        </p:tgtEl>
                                      </p:cBhvr>
                                    </p:animEffect>
                                  </p:childTnLst>
                                </p:cTn>
                              </p:par>
                            </p:childTnLst>
                          </p:cTn>
                        </p:par>
                        <p:par>
                          <p:cTn id="56" fill="hold">
                            <p:stCondLst>
                              <p:cond delay="2340"/>
                            </p:stCondLst>
                            <p:childTnLst>
                              <p:par>
                                <p:cTn id="57" presetID="10" presetClass="entr" presetSubtype="0" fill="hold" grpId="0"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80"/>
                                        <p:tgtEl>
                                          <p:spTgt spid="15"/>
                                        </p:tgtEl>
                                      </p:cBhvr>
                                    </p:animEffect>
                                  </p:childTnLst>
                                </p:cTn>
                              </p:par>
                            </p:childTnLst>
                          </p:cTn>
                        </p:par>
                        <p:par>
                          <p:cTn id="60" fill="hold">
                            <p:stCondLst>
                              <p:cond delay="2520"/>
                            </p:stCondLst>
                            <p:childTnLst>
                              <p:par>
                                <p:cTn id="61" presetID="10" presetClass="entr" presetSubtype="0"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8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10" grpId="0" animBg="1"/>
      <p:bldP spid="11" grpId="0" animBg="1"/>
      <p:bldP spid="14" grpId="0" animBg="1"/>
      <p:bldP spid="15" grpId="0" animBg="1"/>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977</Words>
  <Application>Microsoft Office PowerPoint</Application>
  <PresentationFormat>On-screen Show (16:9)</PresentationFormat>
  <Paragraphs>118</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Eduskon — Institution Pitch Deck</dc:title>
  <dc:subject>PptxGenJS Presentation</dc:subject>
  <dc:creator>Eduskon</dc:creator>
  <cp:lastModifiedBy>Mandeep Sharma</cp:lastModifiedBy>
  <cp:revision>2</cp:revision>
  <dcterms:created xsi:type="dcterms:W3CDTF">2026-07-09T16:11:53Z</dcterms:created>
  <dcterms:modified xsi:type="dcterms:W3CDTF">2026-07-09T16:18:23Z</dcterms:modified>
</cp:coreProperties>
</file>